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5"/>
  </p:notesMasterIdLst>
  <p:sldIdLst>
    <p:sldId id="256" r:id="rId2"/>
    <p:sldId id="259" r:id="rId3"/>
    <p:sldId id="262" r:id="rId4"/>
    <p:sldId id="258" r:id="rId5"/>
    <p:sldId id="263" r:id="rId6"/>
    <p:sldId id="260" r:id="rId7"/>
    <p:sldId id="261" r:id="rId8"/>
    <p:sldId id="265" r:id="rId9"/>
    <p:sldId id="267" r:id="rId10"/>
    <p:sldId id="266" r:id="rId11"/>
    <p:sldId id="268" r:id="rId12"/>
    <p:sldId id="270" r:id="rId13"/>
    <p:sldId id="271" r:id="rId14"/>
    <p:sldId id="264" r:id="rId15"/>
    <p:sldId id="272" r:id="rId16"/>
    <p:sldId id="269" r:id="rId17"/>
    <p:sldId id="273" r:id="rId18"/>
    <p:sldId id="274" r:id="rId19"/>
    <p:sldId id="275" r:id="rId20"/>
    <p:sldId id="276" r:id="rId21"/>
    <p:sldId id="277" r:id="rId22"/>
    <p:sldId id="278" r:id="rId23"/>
    <p:sldId id="279"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9B9B9"/>
    <a:srgbClr val="45A5ED"/>
    <a:srgbClr val="F2F2F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599" autoAdjust="0"/>
    <p:restoredTop sz="86199" autoAdjust="0"/>
  </p:normalViewPr>
  <p:slideViewPr>
    <p:cSldViewPr snapToGrid="0">
      <p:cViewPr varScale="1">
        <p:scale>
          <a:sx n="95" d="100"/>
          <a:sy n="95" d="100"/>
        </p:scale>
        <p:origin x="1386"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238AE96-EAA3-4CDE-95A8-DCDED7B78CC4}" type="datetimeFigureOut">
              <a:rPr lang="it-IT" smtClean="0"/>
              <a:t>01/10/2024</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6567FB4-6E03-458D-B2D1-0D6844D47173}" type="slidenum">
              <a:rPr lang="it-IT" smtClean="0"/>
              <a:t>‹N›</a:t>
            </a:fld>
            <a:endParaRPr lang="it-IT"/>
          </a:p>
        </p:txBody>
      </p:sp>
    </p:spTree>
    <p:extLst>
      <p:ext uri="{BB962C8B-B14F-4D97-AF65-F5344CB8AC3E}">
        <p14:creationId xmlns:p14="http://schemas.microsoft.com/office/powerpoint/2010/main" val="24790450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Abbiamo utilizzato Google cloud speech to text per motivi di piano gratuito, cosa che non è garantita con OpenAI</a:t>
            </a:r>
          </a:p>
          <a:p>
            <a:r>
              <a:rPr lang="it-IT" dirty="0"/>
              <a:t>Ci limitiamo a spiegare il funzionamento molto banale del sistema, specificando come in </a:t>
            </a:r>
            <a:r>
              <a:rPr lang="it-IT" dirty="0" err="1"/>
              <a:t>python</a:t>
            </a:r>
            <a:r>
              <a:rPr lang="it-IT" dirty="0"/>
              <a:t> noi siamo riusciti a bypassare la creazione continua di nuovi file audio semplicemente «distruggendo» il file una volta registrato.</a:t>
            </a:r>
          </a:p>
          <a:p>
            <a:r>
              <a:rPr lang="it-IT" dirty="0"/>
              <a:t>Focalizzati sul funzionamento di </a:t>
            </a:r>
            <a:r>
              <a:rPr lang="it-IT" dirty="0" err="1"/>
              <a:t>google</a:t>
            </a:r>
            <a:r>
              <a:rPr lang="it-IT" dirty="0"/>
              <a:t> cloud speech to text nello specifico</a:t>
            </a:r>
          </a:p>
        </p:txBody>
      </p:sp>
      <p:sp>
        <p:nvSpPr>
          <p:cNvPr id="4" name="Segnaposto numero diapositiva 3"/>
          <p:cNvSpPr>
            <a:spLocks noGrp="1"/>
          </p:cNvSpPr>
          <p:nvPr>
            <p:ph type="sldNum" sz="quarter" idx="5"/>
          </p:nvPr>
        </p:nvSpPr>
        <p:spPr/>
        <p:txBody>
          <a:bodyPr/>
          <a:lstStyle/>
          <a:p>
            <a:fld id="{46567FB4-6E03-458D-B2D1-0D6844D47173}" type="slidenum">
              <a:rPr lang="it-IT" smtClean="0"/>
              <a:t>6</a:t>
            </a:fld>
            <a:endParaRPr lang="it-IT"/>
          </a:p>
        </p:txBody>
      </p:sp>
    </p:spTree>
    <p:extLst>
      <p:ext uri="{BB962C8B-B14F-4D97-AF65-F5344CB8AC3E}">
        <p14:creationId xmlns:p14="http://schemas.microsoft.com/office/powerpoint/2010/main" val="3898416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err="1"/>
              <a:t>Quersta</a:t>
            </a:r>
            <a:r>
              <a:rPr lang="it-IT" dirty="0"/>
              <a:t> parte riguarda la fase in cui si prelevano i risultati di neo4j e gemini li rielabora…x riccardo guarda la chat di </a:t>
            </a:r>
            <a:r>
              <a:rPr lang="it-IT" dirty="0" err="1"/>
              <a:t>chatgpt</a:t>
            </a:r>
            <a:endParaRPr lang="it-IT" dirty="0"/>
          </a:p>
        </p:txBody>
      </p:sp>
      <p:sp>
        <p:nvSpPr>
          <p:cNvPr id="4" name="Segnaposto numero diapositiva 3"/>
          <p:cNvSpPr>
            <a:spLocks noGrp="1"/>
          </p:cNvSpPr>
          <p:nvPr>
            <p:ph type="sldNum" sz="quarter" idx="5"/>
          </p:nvPr>
        </p:nvSpPr>
        <p:spPr/>
        <p:txBody>
          <a:bodyPr/>
          <a:lstStyle/>
          <a:p>
            <a:fld id="{46567FB4-6E03-458D-B2D1-0D6844D47173}" type="slidenum">
              <a:rPr lang="it-IT" smtClean="0"/>
              <a:t>7</a:t>
            </a:fld>
            <a:endParaRPr lang="it-IT"/>
          </a:p>
        </p:txBody>
      </p:sp>
    </p:spTree>
    <p:extLst>
      <p:ext uri="{BB962C8B-B14F-4D97-AF65-F5344CB8AC3E}">
        <p14:creationId xmlns:p14="http://schemas.microsoft.com/office/powerpoint/2010/main" val="41394487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I primi 3 box rappresentano la struttura generica di un prompt di questo tipo e di come l’abbiamo pensato noi, Prompt basato su esempi invece è come lo abbiamo realizzato</a:t>
            </a:r>
          </a:p>
          <a:p>
            <a:r>
              <a:rPr lang="it-IT" dirty="0"/>
              <a:t>Ovvero abbiamo unito le due strutture in modo da scrivere una serie di esempi di query possibili così da permettere al modello di poter capire solo grazie agli esempi sia la struttura del contesto e sia il formato corretto delle query</a:t>
            </a:r>
          </a:p>
        </p:txBody>
      </p:sp>
      <p:sp>
        <p:nvSpPr>
          <p:cNvPr id="4" name="Segnaposto numero diapositiva 3"/>
          <p:cNvSpPr>
            <a:spLocks noGrp="1"/>
          </p:cNvSpPr>
          <p:nvPr>
            <p:ph type="sldNum" sz="quarter" idx="5"/>
          </p:nvPr>
        </p:nvSpPr>
        <p:spPr/>
        <p:txBody>
          <a:bodyPr/>
          <a:lstStyle/>
          <a:p>
            <a:fld id="{46567FB4-6E03-458D-B2D1-0D6844D47173}" type="slidenum">
              <a:rPr lang="it-IT" smtClean="0"/>
              <a:t>8</a:t>
            </a:fld>
            <a:endParaRPr lang="it-IT"/>
          </a:p>
        </p:txBody>
      </p:sp>
    </p:spTree>
    <p:extLst>
      <p:ext uri="{BB962C8B-B14F-4D97-AF65-F5344CB8AC3E}">
        <p14:creationId xmlns:p14="http://schemas.microsoft.com/office/powerpoint/2010/main" val="15257599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Specifica di come questo tipo di struttura ha permesso al modello di poter comprendere in totale autonomia tutte le relazioni possibili e gli attributi delle varie entità,</a:t>
            </a:r>
          </a:p>
          <a:p>
            <a:r>
              <a:rPr lang="it-IT" dirty="0"/>
              <a:t>Evitando quindi di doverle specificare, questo è stato fatto poiché abbiamo riscontrato che induceva meno in errore il modello nella generazione della query.</a:t>
            </a:r>
          </a:p>
          <a:p>
            <a:r>
              <a:rPr lang="it-IT" dirty="0"/>
              <a:t>Inoltre per poter permettere al modello di capire quali sono i risultati da dover elaborare facciamo restituire sempre il </a:t>
            </a:r>
            <a:r>
              <a:rPr lang="it-IT" dirty="0" err="1"/>
              <a:t>return</a:t>
            </a:r>
            <a:r>
              <a:rPr lang="it-IT" dirty="0"/>
              <a:t> con un AS molto specifico, perché in precedenza il modello spesso</a:t>
            </a:r>
          </a:p>
          <a:p>
            <a:r>
              <a:rPr lang="it-IT" dirty="0"/>
              <a:t>non era in grado di poter capire cosa prendere dalla risposta della query. </a:t>
            </a:r>
          </a:p>
        </p:txBody>
      </p:sp>
      <p:sp>
        <p:nvSpPr>
          <p:cNvPr id="4" name="Segnaposto numero diapositiva 3"/>
          <p:cNvSpPr>
            <a:spLocks noGrp="1"/>
          </p:cNvSpPr>
          <p:nvPr>
            <p:ph type="sldNum" sz="quarter" idx="5"/>
          </p:nvPr>
        </p:nvSpPr>
        <p:spPr/>
        <p:txBody>
          <a:bodyPr/>
          <a:lstStyle/>
          <a:p>
            <a:fld id="{46567FB4-6E03-458D-B2D1-0D6844D47173}" type="slidenum">
              <a:rPr lang="it-IT" smtClean="0"/>
              <a:t>9</a:t>
            </a:fld>
            <a:endParaRPr lang="it-IT"/>
          </a:p>
        </p:txBody>
      </p:sp>
    </p:spTree>
    <p:extLst>
      <p:ext uri="{BB962C8B-B14F-4D97-AF65-F5344CB8AC3E}">
        <p14:creationId xmlns:p14="http://schemas.microsoft.com/office/powerpoint/2010/main" val="23602846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L’intuizione è </a:t>
            </a:r>
            <a:r>
              <a:rPr lang="it-IT" dirty="0" err="1"/>
              <a:t>stat</a:t>
            </a:r>
            <a:r>
              <a:rPr lang="it-IT" dirty="0"/>
              <a:t> quella che invece di chiedere al modello di rispondere banalmente alla domanda, gli abbiamo chiesto di continuare la conversazione</a:t>
            </a:r>
          </a:p>
        </p:txBody>
      </p:sp>
      <p:sp>
        <p:nvSpPr>
          <p:cNvPr id="4" name="Segnaposto numero diapositiva 3"/>
          <p:cNvSpPr>
            <a:spLocks noGrp="1"/>
          </p:cNvSpPr>
          <p:nvPr>
            <p:ph type="sldNum" sz="quarter" idx="5"/>
          </p:nvPr>
        </p:nvSpPr>
        <p:spPr/>
        <p:txBody>
          <a:bodyPr/>
          <a:lstStyle/>
          <a:p>
            <a:fld id="{46567FB4-6E03-458D-B2D1-0D6844D47173}" type="slidenum">
              <a:rPr lang="it-IT" smtClean="0"/>
              <a:t>11</a:t>
            </a:fld>
            <a:endParaRPr lang="it-IT"/>
          </a:p>
        </p:txBody>
      </p:sp>
    </p:spTree>
    <p:extLst>
      <p:ext uri="{BB962C8B-B14F-4D97-AF65-F5344CB8AC3E}">
        <p14:creationId xmlns:p14="http://schemas.microsoft.com/office/powerpoint/2010/main" val="4561824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err="1"/>
              <a:t>Context</a:t>
            </a:r>
            <a:r>
              <a:rPr lang="it-IT" dirty="0"/>
              <a:t> si riferisce alla risposta generata da Neo4j</a:t>
            </a:r>
          </a:p>
          <a:p>
            <a:r>
              <a:rPr lang="it-IT" dirty="0"/>
              <a:t>Specifica che la parte in cui scriviamo che non deve essere escluso alcun risultato serve perché in determinate situazioni non venivano utilizzate tutte le informazioni ottenute.</a:t>
            </a:r>
          </a:p>
          <a:p>
            <a:endParaRPr lang="it-IT" dirty="0"/>
          </a:p>
          <a:p>
            <a:r>
              <a:rPr lang="it-IT" dirty="0"/>
              <a:t>In questo prompt abbiamo preferito scrivergli anche la domanda «</a:t>
            </a:r>
            <a:r>
              <a:rPr lang="it-IT" dirty="0" err="1"/>
              <a:t>question</a:t>
            </a:r>
            <a:r>
              <a:rPr lang="it-IT" dirty="0"/>
              <a:t>» questo perché vogliamo che sia una risposta la sua e non una semplice scrittura in linguaggio naturale di </a:t>
            </a:r>
            <a:r>
              <a:rPr lang="it-IT" dirty="0" err="1"/>
              <a:t>context</a:t>
            </a:r>
            <a:r>
              <a:rPr lang="it-IT" dirty="0"/>
              <a:t>.</a:t>
            </a:r>
          </a:p>
        </p:txBody>
      </p:sp>
      <p:sp>
        <p:nvSpPr>
          <p:cNvPr id="4" name="Segnaposto numero diapositiva 3"/>
          <p:cNvSpPr>
            <a:spLocks noGrp="1"/>
          </p:cNvSpPr>
          <p:nvPr>
            <p:ph type="sldNum" sz="quarter" idx="5"/>
          </p:nvPr>
        </p:nvSpPr>
        <p:spPr/>
        <p:txBody>
          <a:bodyPr/>
          <a:lstStyle/>
          <a:p>
            <a:fld id="{46567FB4-6E03-458D-B2D1-0D6844D47173}" type="slidenum">
              <a:rPr lang="it-IT" smtClean="0"/>
              <a:t>13</a:t>
            </a:fld>
            <a:endParaRPr lang="it-IT"/>
          </a:p>
        </p:txBody>
      </p:sp>
    </p:spTree>
    <p:extLst>
      <p:ext uri="{BB962C8B-B14F-4D97-AF65-F5344CB8AC3E}">
        <p14:creationId xmlns:p14="http://schemas.microsoft.com/office/powerpoint/2010/main" val="6560501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Specifica che nella query c’è </a:t>
            </a:r>
            <a:r>
              <a:rPr lang="it-IT" dirty="0" err="1"/>
              <a:t>Person</a:t>
            </a:r>
            <a:r>
              <a:rPr lang="it-IT" dirty="0"/>
              <a:t> e non </a:t>
            </a:r>
            <a:r>
              <a:rPr lang="it-IT" dirty="0" err="1"/>
              <a:t>Actor</a:t>
            </a:r>
            <a:r>
              <a:rPr lang="it-IT" dirty="0"/>
              <a:t> perché quando chiediamo informazioni su un soggetto esso può essere di qualsiasi entità</a:t>
            </a:r>
          </a:p>
        </p:txBody>
      </p:sp>
      <p:sp>
        <p:nvSpPr>
          <p:cNvPr id="4" name="Segnaposto numero diapositiva 3"/>
          <p:cNvSpPr>
            <a:spLocks noGrp="1"/>
          </p:cNvSpPr>
          <p:nvPr>
            <p:ph type="sldNum" sz="quarter" idx="5"/>
          </p:nvPr>
        </p:nvSpPr>
        <p:spPr/>
        <p:txBody>
          <a:bodyPr/>
          <a:lstStyle/>
          <a:p>
            <a:fld id="{46567FB4-6E03-458D-B2D1-0D6844D47173}" type="slidenum">
              <a:rPr lang="it-IT" smtClean="0"/>
              <a:t>14</a:t>
            </a:fld>
            <a:endParaRPr lang="it-IT"/>
          </a:p>
        </p:txBody>
      </p:sp>
    </p:spTree>
    <p:extLst>
      <p:ext uri="{BB962C8B-B14F-4D97-AF65-F5344CB8AC3E}">
        <p14:creationId xmlns:p14="http://schemas.microsoft.com/office/powerpoint/2010/main" val="33773103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Quella a destra è la nostra aggiunta utilizzata per introdurre le preferenze degli utenti, nel nostro caso abbiamo previsto un solo utente non essendoci un login nel sistema.</a:t>
            </a:r>
          </a:p>
          <a:p>
            <a:r>
              <a:rPr lang="it-IT" dirty="0"/>
              <a:t>Ma nulla vieta di poterlo fare</a:t>
            </a:r>
          </a:p>
        </p:txBody>
      </p:sp>
      <p:sp>
        <p:nvSpPr>
          <p:cNvPr id="4" name="Segnaposto numero diapositiva 3"/>
          <p:cNvSpPr>
            <a:spLocks noGrp="1"/>
          </p:cNvSpPr>
          <p:nvPr>
            <p:ph type="sldNum" sz="quarter" idx="5"/>
          </p:nvPr>
        </p:nvSpPr>
        <p:spPr/>
        <p:txBody>
          <a:bodyPr/>
          <a:lstStyle/>
          <a:p>
            <a:fld id="{46567FB4-6E03-458D-B2D1-0D6844D47173}" type="slidenum">
              <a:rPr lang="it-IT" smtClean="0"/>
              <a:t>15</a:t>
            </a:fld>
            <a:endParaRPr lang="it-IT"/>
          </a:p>
        </p:txBody>
      </p:sp>
    </p:spTree>
    <p:extLst>
      <p:ext uri="{BB962C8B-B14F-4D97-AF65-F5344CB8AC3E}">
        <p14:creationId xmlns:p14="http://schemas.microsoft.com/office/powerpoint/2010/main" val="27960975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46567FB4-6E03-458D-B2D1-0D6844D47173}" type="slidenum">
              <a:rPr lang="it-IT" smtClean="0"/>
              <a:t>18</a:t>
            </a:fld>
            <a:endParaRPr lang="it-IT"/>
          </a:p>
        </p:txBody>
      </p:sp>
    </p:spTree>
    <p:extLst>
      <p:ext uri="{BB962C8B-B14F-4D97-AF65-F5344CB8AC3E}">
        <p14:creationId xmlns:p14="http://schemas.microsoft.com/office/powerpoint/2010/main" val="16996587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titolo">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it-IT"/>
              <a:t>Fare clic per modificare lo stile del titolo dello schema</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a:t>Fare clic per modificare lo stile del sottotitolo dello schema</a:t>
            </a:r>
            <a:endParaRPr lang="en-US" dirty="0"/>
          </a:p>
        </p:txBody>
      </p:sp>
      <p:sp>
        <p:nvSpPr>
          <p:cNvPr id="4" name="Date Placeholder 3"/>
          <p:cNvSpPr>
            <a:spLocks noGrp="1"/>
          </p:cNvSpPr>
          <p:nvPr>
            <p:ph type="dt" sz="half" idx="10"/>
          </p:nvPr>
        </p:nvSpPr>
        <p:spPr/>
        <p:txBody>
          <a:bodyPr/>
          <a:lstStyle/>
          <a:p>
            <a:fld id="{C54929BE-FCA3-4CEB-907A-E07FE4CE6064}" type="datetimeFigureOut">
              <a:rPr lang="it-IT" smtClean="0"/>
              <a:t>01/10/2024</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A0694ABF-6471-45A3-8C86-9740461931C3}" type="slidenum">
              <a:rPr lang="it-IT" smtClean="0"/>
              <a:t>‹N›</a:t>
            </a:fld>
            <a:endParaRPr lang="it-IT"/>
          </a:p>
        </p:txBody>
      </p:sp>
    </p:spTree>
    <p:extLst>
      <p:ext uri="{BB962C8B-B14F-4D97-AF65-F5344CB8AC3E}">
        <p14:creationId xmlns:p14="http://schemas.microsoft.com/office/powerpoint/2010/main" val="14027237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olo e sottotitolo">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it-IT"/>
              <a:t>Fare clic per modificare lo stile del titolo dello schema</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gli stili del testo dello schema</a:t>
            </a:r>
          </a:p>
        </p:txBody>
      </p:sp>
      <p:sp>
        <p:nvSpPr>
          <p:cNvPr id="4" name="Date Placeholder 3"/>
          <p:cNvSpPr>
            <a:spLocks noGrp="1"/>
          </p:cNvSpPr>
          <p:nvPr>
            <p:ph type="dt" sz="half" idx="10"/>
          </p:nvPr>
        </p:nvSpPr>
        <p:spPr/>
        <p:txBody>
          <a:bodyPr/>
          <a:lstStyle/>
          <a:p>
            <a:fld id="{C54929BE-FCA3-4CEB-907A-E07FE4CE6064}" type="datetimeFigureOut">
              <a:rPr lang="it-IT" smtClean="0"/>
              <a:t>01/10/2024</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A0694ABF-6471-45A3-8C86-9740461931C3}" type="slidenum">
              <a:rPr lang="it-IT" smtClean="0"/>
              <a:t>‹N›</a:t>
            </a:fld>
            <a:endParaRPr lang="it-IT"/>
          </a:p>
        </p:txBody>
      </p:sp>
    </p:spTree>
    <p:extLst>
      <p:ext uri="{BB962C8B-B14F-4D97-AF65-F5344CB8AC3E}">
        <p14:creationId xmlns:p14="http://schemas.microsoft.com/office/powerpoint/2010/main" val="39825120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zione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it-IT"/>
              <a:t>Fare clic per modificare lo stile del titolo dello schema</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it-IT"/>
              <a:t>Fare clic per modificare gli stili del testo dello schema</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gli stili del testo dello schema</a:t>
            </a:r>
          </a:p>
        </p:txBody>
      </p:sp>
      <p:sp>
        <p:nvSpPr>
          <p:cNvPr id="4" name="Date Placeholder 3"/>
          <p:cNvSpPr>
            <a:spLocks noGrp="1"/>
          </p:cNvSpPr>
          <p:nvPr>
            <p:ph type="dt" sz="half" idx="10"/>
          </p:nvPr>
        </p:nvSpPr>
        <p:spPr/>
        <p:txBody>
          <a:bodyPr/>
          <a:lstStyle/>
          <a:p>
            <a:fld id="{C54929BE-FCA3-4CEB-907A-E07FE4CE6064}" type="datetimeFigureOut">
              <a:rPr lang="it-IT" smtClean="0"/>
              <a:t>01/10/2024</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A0694ABF-6471-45A3-8C86-9740461931C3}" type="slidenum">
              <a:rPr lang="it-IT" smtClean="0"/>
              <a:t>‹N›</a:t>
            </a:fld>
            <a:endParaRPr lang="it-IT"/>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148505064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cheda nome">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it-IT"/>
              <a:t>Fare clic per modificare lo stile del titolo dello schema</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gli stili del testo dello schema</a:t>
            </a:r>
          </a:p>
        </p:txBody>
      </p:sp>
      <p:sp>
        <p:nvSpPr>
          <p:cNvPr id="4" name="Date Placeholder 3"/>
          <p:cNvSpPr>
            <a:spLocks noGrp="1"/>
          </p:cNvSpPr>
          <p:nvPr>
            <p:ph type="dt" sz="half" idx="10"/>
          </p:nvPr>
        </p:nvSpPr>
        <p:spPr/>
        <p:txBody>
          <a:bodyPr/>
          <a:lstStyle/>
          <a:p>
            <a:fld id="{C54929BE-FCA3-4CEB-907A-E07FE4CE6064}" type="datetimeFigureOut">
              <a:rPr lang="it-IT" smtClean="0"/>
              <a:t>01/10/2024</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A0694ABF-6471-45A3-8C86-9740461931C3}" type="slidenum">
              <a:rPr lang="it-IT" smtClean="0"/>
              <a:t>‹N›</a:t>
            </a:fld>
            <a:endParaRPr lang="it-IT"/>
          </a:p>
        </p:txBody>
      </p:sp>
    </p:spTree>
    <p:extLst>
      <p:ext uri="{BB962C8B-B14F-4D97-AF65-F5344CB8AC3E}">
        <p14:creationId xmlns:p14="http://schemas.microsoft.com/office/powerpoint/2010/main" val="259584859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cheda nome citazione">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it-IT"/>
              <a:t>Fare clic per modificare lo stile del titolo dello schema</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it-IT"/>
              <a:t>Fare clic per modificare gli stili del testo dello schema</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gli stili del testo dello schema</a:t>
            </a:r>
          </a:p>
        </p:txBody>
      </p:sp>
      <p:sp>
        <p:nvSpPr>
          <p:cNvPr id="4" name="Date Placeholder 3"/>
          <p:cNvSpPr>
            <a:spLocks noGrp="1"/>
          </p:cNvSpPr>
          <p:nvPr>
            <p:ph type="dt" sz="half" idx="10"/>
          </p:nvPr>
        </p:nvSpPr>
        <p:spPr/>
        <p:txBody>
          <a:bodyPr/>
          <a:lstStyle/>
          <a:p>
            <a:fld id="{C54929BE-FCA3-4CEB-907A-E07FE4CE6064}" type="datetimeFigureOut">
              <a:rPr lang="it-IT" smtClean="0"/>
              <a:t>01/10/2024</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A0694ABF-6471-45A3-8C86-9740461931C3}" type="slidenum">
              <a:rPr lang="it-IT" smtClean="0"/>
              <a:t>‹N›</a:t>
            </a:fld>
            <a:endParaRPr lang="it-IT"/>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3981979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Vero o falso">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it-IT"/>
              <a:t>Fare clic per modificare lo stile del titolo dello schema</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it-IT"/>
              <a:t>Fare clic per modificare gli stili del testo dello schema</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gli stili del testo dello schema</a:t>
            </a:r>
          </a:p>
        </p:txBody>
      </p:sp>
      <p:sp>
        <p:nvSpPr>
          <p:cNvPr id="4" name="Date Placeholder 3"/>
          <p:cNvSpPr>
            <a:spLocks noGrp="1"/>
          </p:cNvSpPr>
          <p:nvPr>
            <p:ph type="dt" sz="half" idx="10"/>
          </p:nvPr>
        </p:nvSpPr>
        <p:spPr/>
        <p:txBody>
          <a:bodyPr/>
          <a:lstStyle/>
          <a:p>
            <a:fld id="{C54929BE-FCA3-4CEB-907A-E07FE4CE6064}" type="datetimeFigureOut">
              <a:rPr lang="it-IT" smtClean="0"/>
              <a:t>01/10/2024</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A0694ABF-6471-45A3-8C86-9740461931C3}" type="slidenum">
              <a:rPr lang="it-IT" smtClean="0"/>
              <a:t>‹N›</a:t>
            </a:fld>
            <a:endParaRPr lang="it-IT"/>
          </a:p>
        </p:txBody>
      </p:sp>
    </p:spTree>
    <p:extLst>
      <p:ext uri="{BB962C8B-B14F-4D97-AF65-F5344CB8AC3E}">
        <p14:creationId xmlns:p14="http://schemas.microsoft.com/office/powerpoint/2010/main" val="9411930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C54929BE-FCA3-4CEB-907A-E07FE4CE6064}" type="datetimeFigureOut">
              <a:rPr lang="it-IT" smtClean="0"/>
              <a:t>01/10/2024</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A0694ABF-6471-45A3-8C86-9740461931C3}" type="slidenum">
              <a:rPr lang="it-IT" smtClean="0"/>
              <a:t>‹N›</a:t>
            </a:fld>
            <a:endParaRPr lang="it-IT"/>
          </a:p>
        </p:txBody>
      </p:sp>
    </p:spTree>
    <p:extLst>
      <p:ext uri="{BB962C8B-B14F-4D97-AF65-F5344CB8AC3E}">
        <p14:creationId xmlns:p14="http://schemas.microsoft.com/office/powerpoint/2010/main" val="85793405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C54929BE-FCA3-4CEB-907A-E07FE4CE6064}" type="datetimeFigureOut">
              <a:rPr lang="it-IT" smtClean="0"/>
              <a:t>01/10/2024</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A0694ABF-6471-45A3-8C86-9740461931C3}" type="slidenum">
              <a:rPr lang="it-IT" smtClean="0"/>
              <a:t>‹N›</a:t>
            </a:fld>
            <a:endParaRPr lang="it-IT"/>
          </a:p>
        </p:txBody>
      </p:sp>
    </p:spTree>
    <p:extLst>
      <p:ext uri="{BB962C8B-B14F-4D97-AF65-F5344CB8AC3E}">
        <p14:creationId xmlns:p14="http://schemas.microsoft.com/office/powerpoint/2010/main" val="39261552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it-IT"/>
              <a:t>Fare clic per modificare lo stile del titolo dello schema</a:t>
            </a:r>
            <a:endParaRPr lang="en-US" dirty="0"/>
          </a:p>
        </p:txBody>
      </p:sp>
      <p:sp>
        <p:nvSpPr>
          <p:cNvPr id="3" name="Content Placeholder 2"/>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C54929BE-FCA3-4CEB-907A-E07FE4CE6064}" type="datetimeFigureOut">
              <a:rPr lang="it-IT" smtClean="0"/>
              <a:t>01/10/2024</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A0694ABF-6471-45A3-8C86-9740461931C3}" type="slidenum">
              <a:rPr lang="it-IT" smtClean="0"/>
              <a:t>‹N›</a:t>
            </a:fld>
            <a:endParaRPr lang="it-IT"/>
          </a:p>
        </p:txBody>
      </p:sp>
    </p:spTree>
    <p:extLst>
      <p:ext uri="{BB962C8B-B14F-4D97-AF65-F5344CB8AC3E}">
        <p14:creationId xmlns:p14="http://schemas.microsoft.com/office/powerpoint/2010/main" val="1289948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it-IT"/>
              <a:t>Fare clic per modificare lo stile del titolo dello schema</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gli stili del testo dello schema</a:t>
            </a:r>
          </a:p>
        </p:txBody>
      </p:sp>
      <p:sp>
        <p:nvSpPr>
          <p:cNvPr id="4" name="Date Placeholder 3"/>
          <p:cNvSpPr>
            <a:spLocks noGrp="1"/>
          </p:cNvSpPr>
          <p:nvPr>
            <p:ph type="dt" sz="half" idx="10"/>
          </p:nvPr>
        </p:nvSpPr>
        <p:spPr/>
        <p:txBody>
          <a:bodyPr/>
          <a:lstStyle/>
          <a:p>
            <a:fld id="{C54929BE-FCA3-4CEB-907A-E07FE4CE6064}" type="datetimeFigureOut">
              <a:rPr lang="it-IT" smtClean="0"/>
              <a:t>01/10/2024</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A0694ABF-6471-45A3-8C86-9740461931C3}" type="slidenum">
              <a:rPr lang="it-IT" smtClean="0"/>
              <a:t>‹N›</a:t>
            </a:fld>
            <a:endParaRPr lang="it-IT"/>
          </a:p>
        </p:txBody>
      </p:sp>
    </p:spTree>
    <p:extLst>
      <p:ext uri="{BB962C8B-B14F-4D97-AF65-F5344CB8AC3E}">
        <p14:creationId xmlns:p14="http://schemas.microsoft.com/office/powerpoint/2010/main" val="42801345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Date Placeholder 4"/>
          <p:cNvSpPr>
            <a:spLocks noGrp="1"/>
          </p:cNvSpPr>
          <p:nvPr>
            <p:ph type="dt" sz="half" idx="10"/>
          </p:nvPr>
        </p:nvSpPr>
        <p:spPr/>
        <p:txBody>
          <a:bodyPr/>
          <a:lstStyle/>
          <a:p>
            <a:fld id="{C54929BE-FCA3-4CEB-907A-E07FE4CE6064}" type="datetimeFigureOut">
              <a:rPr lang="it-IT" smtClean="0"/>
              <a:t>01/10/2024</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A0694ABF-6471-45A3-8C86-9740461931C3}" type="slidenum">
              <a:rPr lang="it-IT" smtClean="0"/>
              <a:t>‹N›</a:t>
            </a:fld>
            <a:endParaRPr lang="it-IT"/>
          </a:p>
        </p:txBody>
      </p:sp>
    </p:spTree>
    <p:extLst>
      <p:ext uri="{BB962C8B-B14F-4D97-AF65-F5344CB8AC3E}">
        <p14:creationId xmlns:p14="http://schemas.microsoft.com/office/powerpoint/2010/main" val="33467578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it-IT"/>
              <a:t>Fare clic per modificare lo stile del titolo dello schema</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7" name="Date Placeholder 6"/>
          <p:cNvSpPr>
            <a:spLocks noGrp="1"/>
          </p:cNvSpPr>
          <p:nvPr>
            <p:ph type="dt" sz="half" idx="10"/>
          </p:nvPr>
        </p:nvSpPr>
        <p:spPr/>
        <p:txBody>
          <a:bodyPr/>
          <a:lstStyle/>
          <a:p>
            <a:fld id="{C54929BE-FCA3-4CEB-907A-E07FE4CE6064}" type="datetimeFigureOut">
              <a:rPr lang="it-IT" smtClean="0"/>
              <a:t>01/10/2024</a:t>
            </a:fld>
            <a:endParaRPr lang="it-IT"/>
          </a:p>
        </p:txBody>
      </p:sp>
      <p:sp>
        <p:nvSpPr>
          <p:cNvPr id="8" name="Footer Placeholder 7"/>
          <p:cNvSpPr>
            <a:spLocks noGrp="1"/>
          </p:cNvSpPr>
          <p:nvPr>
            <p:ph type="ftr" sz="quarter" idx="11"/>
          </p:nvPr>
        </p:nvSpPr>
        <p:spPr/>
        <p:txBody>
          <a:bodyPr/>
          <a:lstStyle/>
          <a:p>
            <a:endParaRPr lang="it-IT"/>
          </a:p>
        </p:txBody>
      </p:sp>
      <p:sp>
        <p:nvSpPr>
          <p:cNvPr id="9" name="Slide Number Placeholder 8"/>
          <p:cNvSpPr>
            <a:spLocks noGrp="1"/>
          </p:cNvSpPr>
          <p:nvPr>
            <p:ph type="sldNum" sz="quarter" idx="12"/>
          </p:nvPr>
        </p:nvSpPr>
        <p:spPr/>
        <p:txBody>
          <a:bodyPr/>
          <a:lstStyle/>
          <a:p>
            <a:fld id="{A0694ABF-6471-45A3-8C86-9740461931C3}" type="slidenum">
              <a:rPr lang="it-IT" smtClean="0"/>
              <a:t>‹N›</a:t>
            </a:fld>
            <a:endParaRPr lang="it-IT"/>
          </a:p>
        </p:txBody>
      </p:sp>
    </p:spTree>
    <p:extLst>
      <p:ext uri="{BB962C8B-B14F-4D97-AF65-F5344CB8AC3E}">
        <p14:creationId xmlns:p14="http://schemas.microsoft.com/office/powerpoint/2010/main" val="10593828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it-IT"/>
              <a:t>Fare clic per modificare lo stile del titolo dello schema</a:t>
            </a:r>
            <a:endParaRPr lang="en-US" dirty="0"/>
          </a:p>
        </p:txBody>
      </p:sp>
      <p:sp>
        <p:nvSpPr>
          <p:cNvPr id="3" name="Date Placeholder 2"/>
          <p:cNvSpPr>
            <a:spLocks noGrp="1"/>
          </p:cNvSpPr>
          <p:nvPr>
            <p:ph type="dt" sz="half" idx="10"/>
          </p:nvPr>
        </p:nvSpPr>
        <p:spPr/>
        <p:txBody>
          <a:bodyPr/>
          <a:lstStyle/>
          <a:p>
            <a:fld id="{C54929BE-FCA3-4CEB-907A-E07FE4CE6064}" type="datetimeFigureOut">
              <a:rPr lang="it-IT" smtClean="0"/>
              <a:t>01/10/2024</a:t>
            </a:fld>
            <a:endParaRPr lang="it-IT"/>
          </a:p>
        </p:txBody>
      </p:sp>
      <p:sp>
        <p:nvSpPr>
          <p:cNvPr id="4" name="Footer Placeholder 3"/>
          <p:cNvSpPr>
            <a:spLocks noGrp="1"/>
          </p:cNvSpPr>
          <p:nvPr>
            <p:ph type="ftr" sz="quarter" idx="11"/>
          </p:nvPr>
        </p:nvSpPr>
        <p:spPr/>
        <p:txBody>
          <a:bodyPr/>
          <a:lstStyle/>
          <a:p>
            <a:endParaRPr lang="it-IT"/>
          </a:p>
        </p:txBody>
      </p:sp>
      <p:sp>
        <p:nvSpPr>
          <p:cNvPr id="5" name="Slide Number Placeholder 4"/>
          <p:cNvSpPr>
            <a:spLocks noGrp="1"/>
          </p:cNvSpPr>
          <p:nvPr>
            <p:ph type="sldNum" sz="quarter" idx="12"/>
          </p:nvPr>
        </p:nvSpPr>
        <p:spPr/>
        <p:txBody>
          <a:bodyPr/>
          <a:lstStyle/>
          <a:p>
            <a:fld id="{A0694ABF-6471-45A3-8C86-9740461931C3}" type="slidenum">
              <a:rPr lang="it-IT" smtClean="0"/>
              <a:t>‹N›</a:t>
            </a:fld>
            <a:endParaRPr lang="it-IT"/>
          </a:p>
        </p:txBody>
      </p:sp>
    </p:spTree>
    <p:extLst>
      <p:ext uri="{BB962C8B-B14F-4D97-AF65-F5344CB8AC3E}">
        <p14:creationId xmlns:p14="http://schemas.microsoft.com/office/powerpoint/2010/main" val="11174759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54929BE-FCA3-4CEB-907A-E07FE4CE6064}" type="datetimeFigureOut">
              <a:rPr lang="it-IT" smtClean="0"/>
              <a:t>01/10/2024</a:t>
            </a:fld>
            <a:endParaRPr lang="it-IT"/>
          </a:p>
        </p:txBody>
      </p:sp>
      <p:sp>
        <p:nvSpPr>
          <p:cNvPr id="3" name="Footer Placeholder 2"/>
          <p:cNvSpPr>
            <a:spLocks noGrp="1"/>
          </p:cNvSpPr>
          <p:nvPr>
            <p:ph type="ftr" sz="quarter" idx="11"/>
          </p:nvPr>
        </p:nvSpPr>
        <p:spPr/>
        <p:txBody>
          <a:bodyPr/>
          <a:lstStyle/>
          <a:p>
            <a:endParaRPr lang="it-IT"/>
          </a:p>
        </p:txBody>
      </p:sp>
      <p:sp>
        <p:nvSpPr>
          <p:cNvPr id="4" name="Slide Number Placeholder 3"/>
          <p:cNvSpPr>
            <a:spLocks noGrp="1"/>
          </p:cNvSpPr>
          <p:nvPr>
            <p:ph type="sldNum" sz="quarter" idx="12"/>
          </p:nvPr>
        </p:nvSpPr>
        <p:spPr/>
        <p:txBody>
          <a:bodyPr/>
          <a:lstStyle/>
          <a:p>
            <a:fld id="{A0694ABF-6471-45A3-8C86-9740461931C3}" type="slidenum">
              <a:rPr lang="it-IT" smtClean="0"/>
              <a:t>‹N›</a:t>
            </a:fld>
            <a:endParaRPr lang="it-IT"/>
          </a:p>
        </p:txBody>
      </p:sp>
    </p:spTree>
    <p:extLst>
      <p:ext uri="{BB962C8B-B14F-4D97-AF65-F5344CB8AC3E}">
        <p14:creationId xmlns:p14="http://schemas.microsoft.com/office/powerpoint/2010/main" val="15261470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it-IT"/>
              <a:t>Fare clic per modificare lo stile del titolo dello schema</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C54929BE-FCA3-4CEB-907A-E07FE4CE6064}" type="datetimeFigureOut">
              <a:rPr lang="it-IT" smtClean="0"/>
              <a:t>01/10/2024</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A0694ABF-6471-45A3-8C86-9740461931C3}" type="slidenum">
              <a:rPr lang="it-IT" smtClean="0"/>
              <a:t>‹N›</a:t>
            </a:fld>
            <a:endParaRPr lang="it-IT"/>
          </a:p>
        </p:txBody>
      </p:sp>
    </p:spTree>
    <p:extLst>
      <p:ext uri="{BB962C8B-B14F-4D97-AF65-F5344CB8AC3E}">
        <p14:creationId xmlns:p14="http://schemas.microsoft.com/office/powerpoint/2010/main" val="15738269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it-IT"/>
              <a:t>Fare clic per modificare lo stile del titolo dello schema</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it-IT"/>
              <a:t>Fare clic sull'icona per inserire un'immagine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C54929BE-FCA3-4CEB-907A-E07FE4CE6064}" type="datetimeFigureOut">
              <a:rPr lang="it-IT" smtClean="0"/>
              <a:t>01/10/2024</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A0694ABF-6471-45A3-8C86-9740461931C3}" type="slidenum">
              <a:rPr lang="it-IT" smtClean="0"/>
              <a:t>‹N›</a:t>
            </a:fld>
            <a:endParaRPr lang="it-IT"/>
          </a:p>
        </p:txBody>
      </p:sp>
    </p:spTree>
    <p:extLst>
      <p:ext uri="{BB962C8B-B14F-4D97-AF65-F5344CB8AC3E}">
        <p14:creationId xmlns:p14="http://schemas.microsoft.com/office/powerpoint/2010/main" val="687662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it-IT"/>
              <a:t>Fare clic per modificare lo stile del titolo dello schema</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C54929BE-FCA3-4CEB-907A-E07FE4CE6064}" type="datetimeFigureOut">
              <a:rPr lang="it-IT" smtClean="0"/>
              <a:t>01/10/2024</a:t>
            </a:fld>
            <a:endParaRPr lang="it-IT"/>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it-IT"/>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A0694ABF-6471-45A3-8C86-9740461931C3}" type="slidenum">
              <a:rPr lang="it-IT" smtClean="0"/>
              <a:t>‹N›</a:t>
            </a:fld>
            <a:endParaRPr lang="it-IT"/>
          </a:p>
        </p:txBody>
      </p:sp>
    </p:spTree>
    <p:extLst>
      <p:ext uri="{BB962C8B-B14F-4D97-AF65-F5344CB8AC3E}">
        <p14:creationId xmlns:p14="http://schemas.microsoft.com/office/powerpoint/2010/main" val="414579864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17.png"/><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5.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18.png"/><Relationship Id="rId4" Type="http://schemas.openxmlformats.org/officeDocument/2006/relationships/notesSlide" Target="../notesSlides/notesSlide7.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s://www.langchain.com/"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22.png"/></Relationships>
</file>

<file path=ppt/slides/_rels/slide2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slideLayout" Target="../slideLayouts/slideLayout2.xml"/><Relationship Id="rId7" Type="http://schemas.openxmlformats.org/officeDocument/2006/relationships/image" Target="../media/image7.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3.png"/><Relationship Id="rId5" Type="http://schemas.openxmlformats.org/officeDocument/2006/relationships/image" Target="../media/image6.png"/><Relationship Id="rId4" Type="http://schemas.openxmlformats.org/officeDocument/2006/relationships/notesSlide" Target="../notesSlides/notesSlide1.xml"/><Relationship Id="rId9" Type="http://schemas.openxmlformats.org/officeDocument/2006/relationships/image" Target="../media/image9.png"/></Relationships>
</file>

<file path=ppt/slides/_rels/slide7.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10.png"/><Relationship Id="rId7"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11.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43E9D1E-4718-9441-7FF1-24CD87801147}"/>
              </a:ext>
            </a:extLst>
          </p:cNvPr>
          <p:cNvSpPr>
            <a:spLocks noGrp="1"/>
          </p:cNvSpPr>
          <p:nvPr>
            <p:ph type="ctrTitle"/>
          </p:nvPr>
        </p:nvSpPr>
        <p:spPr>
          <a:xfrm>
            <a:off x="803972" y="2505115"/>
            <a:ext cx="9173125" cy="1646302"/>
          </a:xfrm>
        </p:spPr>
        <p:txBody>
          <a:bodyPr/>
          <a:lstStyle/>
          <a:p>
            <a:pPr algn="l"/>
            <a:r>
              <a:rPr lang="it-IT" dirty="0"/>
              <a:t>Realizzazione sistema di QA basato sul framework </a:t>
            </a:r>
            <a:r>
              <a:rPr lang="it-IT" dirty="0" err="1"/>
              <a:t>LangChain</a:t>
            </a:r>
            <a:r>
              <a:rPr lang="it-IT" dirty="0"/>
              <a:t> </a:t>
            </a:r>
          </a:p>
        </p:txBody>
      </p:sp>
      <p:sp>
        <p:nvSpPr>
          <p:cNvPr id="3" name="Sottotitolo 2">
            <a:extLst>
              <a:ext uri="{FF2B5EF4-FFF2-40B4-BE49-F238E27FC236}">
                <a16:creationId xmlns:a16="http://schemas.microsoft.com/office/drawing/2014/main" id="{5AE6223A-6908-4DF6-2300-B60D724E121F}"/>
              </a:ext>
            </a:extLst>
          </p:cNvPr>
          <p:cNvSpPr>
            <a:spLocks noGrp="1"/>
          </p:cNvSpPr>
          <p:nvPr>
            <p:ph type="subTitle" idx="1"/>
          </p:nvPr>
        </p:nvSpPr>
        <p:spPr>
          <a:xfrm>
            <a:off x="803972" y="4425737"/>
            <a:ext cx="7766936" cy="1096899"/>
          </a:xfrm>
        </p:spPr>
        <p:txBody>
          <a:bodyPr>
            <a:normAutofit/>
          </a:bodyPr>
          <a:lstStyle/>
          <a:p>
            <a:pPr algn="l"/>
            <a:r>
              <a:rPr lang="it-IT" dirty="0"/>
              <a:t>Riccardo Converso - Antonio Di Geronimo - Giuseppe Balzano</a:t>
            </a:r>
          </a:p>
        </p:txBody>
      </p:sp>
      <p:sp>
        <p:nvSpPr>
          <p:cNvPr id="4" name="Sottotitolo 2">
            <a:extLst>
              <a:ext uri="{FF2B5EF4-FFF2-40B4-BE49-F238E27FC236}">
                <a16:creationId xmlns:a16="http://schemas.microsoft.com/office/drawing/2014/main" id="{B9688229-E835-A40E-8294-60CAD4060E15}"/>
              </a:ext>
            </a:extLst>
          </p:cNvPr>
          <p:cNvSpPr txBox="1">
            <a:spLocks/>
          </p:cNvSpPr>
          <p:nvPr/>
        </p:nvSpPr>
        <p:spPr>
          <a:xfrm>
            <a:off x="287705" y="905786"/>
            <a:ext cx="2428063" cy="1096899"/>
          </a:xfrm>
          <a:prstGeom prst="rect">
            <a:avLst/>
          </a:prstGeom>
        </p:spPr>
        <p:txBody>
          <a:bodyPr vert="horz" lIns="91440" tIns="45720" rIns="91440" bIns="45720" rtlCol="0" anchor="t">
            <a:normAutofit/>
          </a:bodyPr>
          <a:lstStyle>
            <a:lvl1pPr marL="0" indent="0" algn="r" defTabSz="457200" rtl="0" eaLnBrk="1" latinLnBrk="0" hangingPunct="1">
              <a:spcBef>
                <a:spcPts val="1000"/>
              </a:spcBef>
              <a:spcAft>
                <a:spcPts val="0"/>
              </a:spcAft>
              <a:buClr>
                <a:schemeClr val="accent1"/>
              </a:buClr>
              <a:buSzPct val="80000"/>
              <a:buFont typeface="Wingdings 3" charset="2"/>
              <a:buNone/>
              <a:defRPr sz="1800" kern="1200">
                <a:solidFill>
                  <a:schemeClr val="tx1">
                    <a:lumMod val="50000"/>
                    <a:lumOff val="5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9pPr>
          </a:lstStyle>
          <a:p>
            <a:r>
              <a:rPr lang="it-IT" sz="3200" dirty="0">
                <a:solidFill>
                  <a:schemeClr val="tx2"/>
                </a:solidFill>
              </a:rPr>
              <a:t>Progetto:</a:t>
            </a:r>
          </a:p>
        </p:txBody>
      </p:sp>
      <p:pic>
        <p:nvPicPr>
          <p:cNvPr id="2050" name="Picture 2">
            <a:extLst>
              <a:ext uri="{FF2B5EF4-FFF2-40B4-BE49-F238E27FC236}">
                <a16:creationId xmlns:a16="http://schemas.microsoft.com/office/drawing/2014/main" id="{8006B727-4BEF-5BB4-B12B-7670D72A54F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532" y="5796956"/>
            <a:ext cx="924186" cy="9200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617667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79DA8E6-7153-34F4-96A4-EFBD044E477A}"/>
              </a:ext>
            </a:extLst>
          </p:cNvPr>
          <p:cNvSpPr>
            <a:spLocks noGrp="1"/>
          </p:cNvSpPr>
          <p:nvPr>
            <p:ph type="title"/>
          </p:nvPr>
        </p:nvSpPr>
        <p:spPr>
          <a:xfrm>
            <a:off x="677334" y="579455"/>
            <a:ext cx="8596668" cy="1320800"/>
          </a:xfrm>
        </p:spPr>
        <p:txBody>
          <a:bodyPr/>
          <a:lstStyle/>
          <a:p>
            <a:r>
              <a:rPr lang="it-IT" dirty="0"/>
              <a:t>Memoria conversazionale </a:t>
            </a:r>
            <a:r>
              <a:rPr lang="it-IT" sz="1800" dirty="0"/>
              <a:t>[1/2] </a:t>
            </a:r>
            <a:endParaRPr lang="it-IT" dirty="0"/>
          </a:p>
        </p:txBody>
      </p:sp>
      <p:sp>
        <p:nvSpPr>
          <p:cNvPr id="3" name="Segnaposto contenuto 2">
            <a:extLst>
              <a:ext uri="{FF2B5EF4-FFF2-40B4-BE49-F238E27FC236}">
                <a16:creationId xmlns:a16="http://schemas.microsoft.com/office/drawing/2014/main" id="{41503084-02EC-928D-CACB-C19DB4C2890C}"/>
              </a:ext>
            </a:extLst>
          </p:cNvPr>
          <p:cNvSpPr>
            <a:spLocks noGrp="1"/>
          </p:cNvSpPr>
          <p:nvPr>
            <p:ph idx="1"/>
          </p:nvPr>
        </p:nvSpPr>
        <p:spPr>
          <a:xfrm>
            <a:off x="677334" y="1458468"/>
            <a:ext cx="8596668" cy="3880773"/>
          </a:xfrm>
        </p:spPr>
        <p:txBody>
          <a:bodyPr/>
          <a:lstStyle/>
          <a:p>
            <a:r>
              <a:rPr lang="it-IT" dirty="0"/>
              <a:t>Uno dei punti critici è stato quello di permettere al chatbot di poter tenere traccia dei messaggi precedenti così da poter rispondere anche a domande senza un </a:t>
            </a:r>
            <a:r>
              <a:rPr lang="it-IT" b="1" dirty="0"/>
              <a:t>soggetto esplicito</a:t>
            </a:r>
          </a:p>
        </p:txBody>
      </p:sp>
      <p:pic>
        <p:nvPicPr>
          <p:cNvPr id="5" name="Immagine 4">
            <a:extLst>
              <a:ext uri="{FF2B5EF4-FFF2-40B4-BE49-F238E27FC236}">
                <a16:creationId xmlns:a16="http://schemas.microsoft.com/office/drawing/2014/main" id="{C3A4A22E-C216-3F6B-75B3-AD5B141A7166}"/>
              </a:ext>
            </a:extLst>
          </p:cNvPr>
          <p:cNvPicPr>
            <a:picLocks noChangeAspect="1"/>
          </p:cNvPicPr>
          <p:nvPr/>
        </p:nvPicPr>
        <p:blipFill>
          <a:blip r:embed="rId2"/>
          <a:stretch>
            <a:fillRect/>
          </a:stretch>
        </p:blipFill>
        <p:spPr>
          <a:xfrm>
            <a:off x="1667083" y="2728406"/>
            <a:ext cx="2501829" cy="3449187"/>
          </a:xfrm>
          <a:prstGeom prst="rect">
            <a:avLst/>
          </a:prstGeom>
        </p:spPr>
      </p:pic>
      <p:pic>
        <p:nvPicPr>
          <p:cNvPr id="7" name="Immagine 6">
            <a:extLst>
              <a:ext uri="{FF2B5EF4-FFF2-40B4-BE49-F238E27FC236}">
                <a16:creationId xmlns:a16="http://schemas.microsoft.com/office/drawing/2014/main" id="{BAE7F4A5-D81B-E72A-B166-A71F9B4499A8}"/>
              </a:ext>
            </a:extLst>
          </p:cNvPr>
          <p:cNvPicPr>
            <a:picLocks noChangeAspect="1"/>
          </p:cNvPicPr>
          <p:nvPr/>
        </p:nvPicPr>
        <p:blipFill>
          <a:blip r:embed="rId3"/>
          <a:stretch>
            <a:fillRect/>
          </a:stretch>
        </p:blipFill>
        <p:spPr>
          <a:xfrm>
            <a:off x="6096000" y="2728406"/>
            <a:ext cx="2450736" cy="3489848"/>
          </a:xfrm>
          <a:prstGeom prst="rect">
            <a:avLst/>
          </a:prstGeom>
        </p:spPr>
      </p:pic>
      <p:sp>
        <p:nvSpPr>
          <p:cNvPr id="8" name="CasellaDiTesto 7">
            <a:extLst>
              <a:ext uri="{FF2B5EF4-FFF2-40B4-BE49-F238E27FC236}">
                <a16:creationId xmlns:a16="http://schemas.microsoft.com/office/drawing/2014/main" id="{FA80AED8-8DCE-A9B4-A63C-BC6C65760FD8}"/>
              </a:ext>
            </a:extLst>
          </p:cNvPr>
          <p:cNvSpPr txBox="1"/>
          <p:nvPr/>
        </p:nvSpPr>
        <p:spPr>
          <a:xfrm>
            <a:off x="2532185" y="6256327"/>
            <a:ext cx="1075173" cy="369332"/>
          </a:xfrm>
          <a:prstGeom prst="rect">
            <a:avLst/>
          </a:prstGeom>
          <a:noFill/>
        </p:spPr>
        <p:txBody>
          <a:bodyPr wrap="square" rtlCol="0">
            <a:spAutoFit/>
          </a:bodyPr>
          <a:lstStyle/>
          <a:p>
            <a:r>
              <a:rPr lang="it-IT" dirty="0">
                <a:solidFill>
                  <a:schemeClr val="accent1">
                    <a:lumMod val="50000"/>
                  </a:schemeClr>
                </a:solidFill>
              </a:rPr>
              <a:t>Prima</a:t>
            </a:r>
          </a:p>
        </p:txBody>
      </p:sp>
      <p:sp>
        <p:nvSpPr>
          <p:cNvPr id="9" name="CasellaDiTesto 8">
            <a:extLst>
              <a:ext uri="{FF2B5EF4-FFF2-40B4-BE49-F238E27FC236}">
                <a16:creationId xmlns:a16="http://schemas.microsoft.com/office/drawing/2014/main" id="{22892B23-E1BA-4D7D-FC41-2F8039D66936}"/>
              </a:ext>
            </a:extLst>
          </p:cNvPr>
          <p:cNvSpPr txBox="1"/>
          <p:nvPr/>
        </p:nvSpPr>
        <p:spPr>
          <a:xfrm>
            <a:off x="7015424" y="6278545"/>
            <a:ext cx="1075173" cy="369332"/>
          </a:xfrm>
          <a:prstGeom prst="rect">
            <a:avLst/>
          </a:prstGeom>
          <a:noFill/>
        </p:spPr>
        <p:txBody>
          <a:bodyPr wrap="square" rtlCol="0">
            <a:spAutoFit/>
          </a:bodyPr>
          <a:lstStyle/>
          <a:p>
            <a:r>
              <a:rPr lang="it-IT" dirty="0">
                <a:solidFill>
                  <a:schemeClr val="accent1">
                    <a:lumMod val="60000"/>
                    <a:lumOff val="40000"/>
                  </a:schemeClr>
                </a:solidFill>
              </a:rPr>
              <a:t>Dopo</a:t>
            </a:r>
          </a:p>
        </p:txBody>
      </p:sp>
    </p:spTree>
    <p:extLst>
      <p:ext uri="{BB962C8B-B14F-4D97-AF65-F5344CB8AC3E}">
        <p14:creationId xmlns:p14="http://schemas.microsoft.com/office/powerpoint/2010/main" val="40918005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972507E-4092-C41A-F4C4-EFEE3F3A367A}"/>
              </a:ext>
            </a:extLst>
          </p:cNvPr>
          <p:cNvSpPr>
            <a:spLocks noGrp="1"/>
          </p:cNvSpPr>
          <p:nvPr>
            <p:ph type="title"/>
          </p:nvPr>
        </p:nvSpPr>
        <p:spPr/>
        <p:txBody>
          <a:bodyPr/>
          <a:lstStyle/>
          <a:p>
            <a:r>
              <a:rPr lang="it-IT" dirty="0"/>
              <a:t>Memoria conversazionale </a:t>
            </a:r>
            <a:r>
              <a:rPr lang="it-IT" sz="1800" dirty="0"/>
              <a:t>[2/2] </a:t>
            </a:r>
            <a:endParaRPr lang="it-IT" dirty="0"/>
          </a:p>
        </p:txBody>
      </p:sp>
      <p:sp>
        <p:nvSpPr>
          <p:cNvPr id="3" name="Segnaposto contenuto 2">
            <a:extLst>
              <a:ext uri="{FF2B5EF4-FFF2-40B4-BE49-F238E27FC236}">
                <a16:creationId xmlns:a16="http://schemas.microsoft.com/office/drawing/2014/main" id="{E948C7BC-EC60-B64B-DE09-1B828689CB53}"/>
              </a:ext>
            </a:extLst>
          </p:cNvPr>
          <p:cNvSpPr>
            <a:spLocks noGrp="1"/>
          </p:cNvSpPr>
          <p:nvPr>
            <p:ph idx="1"/>
          </p:nvPr>
        </p:nvSpPr>
        <p:spPr>
          <a:xfrm>
            <a:off x="677334" y="1488613"/>
            <a:ext cx="8596668" cy="5163396"/>
          </a:xfrm>
        </p:spPr>
        <p:txBody>
          <a:bodyPr>
            <a:normAutofit/>
          </a:bodyPr>
          <a:lstStyle/>
          <a:p>
            <a:r>
              <a:rPr lang="it-IT" dirty="0"/>
              <a:t>Mediante </a:t>
            </a:r>
            <a:r>
              <a:rPr lang="it-IT" dirty="0" err="1"/>
              <a:t>LangChain</a:t>
            </a:r>
            <a:r>
              <a:rPr lang="it-IT" dirty="0"/>
              <a:t> è possibile definire una </a:t>
            </a:r>
            <a:r>
              <a:rPr lang="it-IT" i="1" dirty="0" err="1"/>
              <a:t>chat_history</a:t>
            </a:r>
            <a:r>
              <a:rPr lang="it-IT" dirty="0"/>
              <a:t> dove vengono memorizzati tutti i messaggi scambiati tra l’agente </a:t>
            </a:r>
            <a:r>
              <a:rPr lang="it-IT" i="1" dirty="0"/>
              <a:t>human</a:t>
            </a:r>
            <a:r>
              <a:rPr lang="it-IT" dirty="0"/>
              <a:t> e </a:t>
            </a:r>
            <a:r>
              <a:rPr lang="it-IT" i="1" dirty="0"/>
              <a:t>system</a:t>
            </a:r>
            <a:endParaRPr lang="it-IT" dirty="0"/>
          </a:p>
          <a:p>
            <a:r>
              <a:rPr lang="it-IT" dirty="0"/>
              <a:t>Così facendo nel prompt realizzato abbiamo inserito questa «introduzione»</a:t>
            </a:r>
          </a:p>
          <a:p>
            <a:endParaRPr lang="it-IT" dirty="0"/>
          </a:p>
          <a:p>
            <a:endParaRPr lang="it-IT" dirty="0"/>
          </a:p>
          <a:p>
            <a:endParaRPr lang="it-IT" dirty="0"/>
          </a:p>
          <a:p>
            <a:endParaRPr lang="it-IT" dirty="0"/>
          </a:p>
          <a:p>
            <a:endParaRPr lang="it-IT" dirty="0"/>
          </a:p>
          <a:p>
            <a:endParaRPr lang="it-IT" dirty="0"/>
          </a:p>
          <a:p>
            <a:r>
              <a:rPr lang="it-IT" dirty="0"/>
              <a:t>Quindi ad ogni «esecuzione» del prompt la </a:t>
            </a:r>
            <a:r>
              <a:rPr lang="it-IT" i="1" dirty="0" err="1"/>
              <a:t>chat_history</a:t>
            </a:r>
            <a:r>
              <a:rPr lang="it-IT" i="1" dirty="0"/>
              <a:t> </a:t>
            </a:r>
            <a:r>
              <a:rPr lang="it-IT" dirty="0"/>
              <a:t>verrà aggiornata e verrà aggiunto al prompt la </a:t>
            </a:r>
            <a:r>
              <a:rPr lang="it-IT" i="1" dirty="0" err="1"/>
              <a:t>question</a:t>
            </a:r>
            <a:r>
              <a:rPr lang="it-IT" dirty="0"/>
              <a:t> scritta dall’utente</a:t>
            </a:r>
          </a:p>
          <a:p>
            <a:r>
              <a:rPr lang="it-IT" dirty="0"/>
              <a:t>Così facendo il solo compito del modello non sarà quello di rispondere a </a:t>
            </a:r>
            <a:r>
              <a:rPr lang="it-IT" i="1" dirty="0" err="1"/>
              <a:t>question</a:t>
            </a:r>
            <a:r>
              <a:rPr lang="it-IT" dirty="0"/>
              <a:t> ma sarà quello di continuare la conversazione ricevuta</a:t>
            </a:r>
          </a:p>
          <a:p>
            <a:endParaRPr lang="it-IT" dirty="0"/>
          </a:p>
          <a:p>
            <a:endParaRPr lang="it-IT" dirty="0"/>
          </a:p>
          <a:p>
            <a:endParaRPr lang="it-IT" dirty="0"/>
          </a:p>
          <a:p>
            <a:endParaRPr lang="it-IT" dirty="0"/>
          </a:p>
          <a:p>
            <a:endParaRPr lang="it-IT" dirty="0"/>
          </a:p>
          <a:p>
            <a:endParaRPr lang="it-IT" dirty="0"/>
          </a:p>
        </p:txBody>
      </p:sp>
      <p:sp>
        <p:nvSpPr>
          <p:cNvPr id="13" name="Rectangle 5">
            <a:extLst>
              <a:ext uri="{FF2B5EF4-FFF2-40B4-BE49-F238E27FC236}">
                <a16:creationId xmlns:a16="http://schemas.microsoft.com/office/drawing/2014/main" id="{85C12CB4-CCFD-5377-699F-A3590E0EB800}"/>
              </a:ext>
            </a:extLst>
          </p:cNvPr>
          <p:cNvSpPr>
            <a:spLocks noChangeArrowheads="1"/>
          </p:cNvSpPr>
          <p:nvPr/>
        </p:nvSpPr>
        <p:spPr bwMode="auto">
          <a:xfrm>
            <a:off x="966376" y="2744997"/>
            <a:ext cx="8018584" cy="2031325"/>
          </a:xfrm>
          <a:prstGeom prst="rect">
            <a:avLst/>
          </a:prstGeom>
          <a:solidFill>
            <a:srgbClr val="1E1E1E"/>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it-IT" altLang="it-IT" b="1" i="0" u="none" strike="noStrike" cap="none" normalizeH="0" baseline="0" dirty="0">
                <a:ln>
                  <a:noFill/>
                </a:ln>
                <a:solidFill>
                  <a:srgbClr val="CD9069"/>
                </a:solidFill>
                <a:effectLst/>
                <a:latin typeface="JetBrains Mono"/>
              </a:rPr>
              <a:t>Task:</a:t>
            </a:r>
            <a:r>
              <a:rPr kumimoji="0" lang="it-IT" altLang="it-IT" b="0" i="0" u="none" strike="noStrike" cap="none" normalizeH="0" baseline="0" dirty="0">
                <a:ln>
                  <a:noFill/>
                </a:ln>
                <a:solidFill>
                  <a:srgbClr val="CD9069"/>
                </a:solidFill>
                <a:effectLst/>
                <a:latin typeface="JetBrains Mono"/>
              </a:rPr>
              <a:t> Continua la seguente conversazione dove Human rappresentano le mie domande e AI rappresentano le tue risposte: {</a:t>
            </a:r>
            <a:r>
              <a:rPr kumimoji="0" lang="it-IT" altLang="it-IT" b="0" i="1" u="none" strike="noStrike" cap="none" normalizeH="0" baseline="0" dirty="0" err="1">
                <a:ln>
                  <a:noFill/>
                </a:ln>
                <a:solidFill>
                  <a:srgbClr val="CD9069"/>
                </a:solidFill>
                <a:effectLst/>
                <a:latin typeface="JetBrains Mono"/>
              </a:rPr>
              <a:t>chat_history</a:t>
            </a:r>
            <a:r>
              <a:rPr kumimoji="0" lang="it-IT" altLang="it-IT" b="0" i="0" u="none" strike="noStrike" cap="none" normalizeH="0" baseline="0" dirty="0">
                <a:ln>
                  <a:noFill/>
                </a:ln>
                <a:solidFill>
                  <a:srgbClr val="CD9069"/>
                </a:solidFill>
                <a:effectLst/>
                <a:latin typeface="JetBrains Mono"/>
              </a:rPr>
              <a:t>}</a:t>
            </a:r>
            <a:br>
              <a:rPr kumimoji="0" lang="it-IT" altLang="it-IT" b="0" i="0" u="none" strike="noStrike" cap="none" normalizeH="0" baseline="0" dirty="0">
                <a:ln>
                  <a:noFill/>
                </a:ln>
                <a:solidFill>
                  <a:srgbClr val="CD9069"/>
                </a:solidFill>
                <a:effectLst/>
                <a:latin typeface="JetBrains Mono"/>
              </a:rPr>
            </a:br>
            <a:r>
              <a:rPr kumimoji="0" lang="it-IT" altLang="it-IT" b="0" i="0" u="none" strike="noStrike" cap="none" normalizeH="0" baseline="0" dirty="0">
                <a:ln>
                  <a:noFill/>
                </a:ln>
                <a:solidFill>
                  <a:srgbClr val="CD9069"/>
                </a:solidFill>
                <a:effectLst/>
                <a:latin typeface="JetBrains Mono"/>
              </a:rPr>
              <a:t>Human: {</a:t>
            </a:r>
            <a:r>
              <a:rPr kumimoji="0" lang="it-IT" altLang="it-IT" b="0" i="1" u="none" strike="noStrike" cap="none" normalizeH="0" baseline="0" dirty="0" err="1">
                <a:ln>
                  <a:noFill/>
                </a:ln>
                <a:solidFill>
                  <a:srgbClr val="CD9069"/>
                </a:solidFill>
                <a:effectLst/>
                <a:latin typeface="JetBrains Mono"/>
              </a:rPr>
              <a:t>question</a:t>
            </a:r>
            <a:r>
              <a:rPr kumimoji="0" lang="it-IT" altLang="it-IT" b="0" i="0" u="none" strike="noStrike" cap="none" normalizeH="0" baseline="0" dirty="0">
                <a:ln>
                  <a:noFill/>
                </a:ln>
                <a:solidFill>
                  <a:srgbClr val="CD9069"/>
                </a:solidFill>
                <a:effectLst/>
                <a:latin typeface="JetBrains Mono"/>
              </a:rPr>
              <a:t>}</a:t>
            </a:r>
            <a:br>
              <a:rPr kumimoji="0" lang="it-IT" altLang="it-IT" b="0" i="0" u="none" strike="noStrike" cap="none" normalizeH="0" baseline="0" dirty="0">
                <a:ln>
                  <a:noFill/>
                </a:ln>
                <a:solidFill>
                  <a:srgbClr val="CD9069"/>
                </a:solidFill>
                <a:effectLst/>
                <a:latin typeface="JetBrains Mono"/>
              </a:rPr>
            </a:br>
            <a:r>
              <a:rPr kumimoji="0" lang="it-IT" altLang="it-IT" b="0" i="0" u="none" strike="noStrike" cap="none" normalizeH="0" baseline="0" dirty="0">
                <a:ln>
                  <a:noFill/>
                </a:ln>
                <a:solidFill>
                  <a:srgbClr val="CD9069"/>
                </a:solidFill>
                <a:effectLst/>
                <a:latin typeface="JetBrains Mono"/>
              </a:rPr>
              <a:t>I messaggi più in basso sono i più recenti, quindi i più importanti.</a:t>
            </a:r>
          </a:p>
          <a:p>
            <a:pPr marL="0" marR="0" lvl="0" indent="0" algn="l" defTabSz="914400" rtl="0" eaLnBrk="0" fontAlgn="base" latinLnBrk="0" hangingPunct="0">
              <a:lnSpc>
                <a:spcPct val="100000"/>
              </a:lnSpc>
              <a:spcBef>
                <a:spcPct val="0"/>
              </a:spcBef>
              <a:spcAft>
                <a:spcPct val="0"/>
              </a:spcAft>
              <a:buClrTx/>
              <a:buSzTx/>
              <a:buFontTx/>
              <a:buNone/>
              <a:tabLst/>
            </a:pPr>
            <a:br>
              <a:rPr kumimoji="0" lang="it-IT" altLang="it-IT" b="0" i="0" u="none" strike="noStrike" cap="none" normalizeH="0" baseline="0" dirty="0">
                <a:ln>
                  <a:noFill/>
                </a:ln>
                <a:solidFill>
                  <a:srgbClr val="CD9069"/>
                </a:solidFill>
                <a:effectLst/>
                <a:latin typeface="JetBrains Mono"/>
              </a:rPr>
            </a:br>
            <a:r>
              <a:rPr kumimoji="0" lang="it-IT" altLang="it-IT" b="0" i="0" u="none" strike="noStrike" cap="none" normalizeH="0" baseline="0" dirty="0">
                <a:ln>
                  <a:noFill/>
                </a:ln>
                <a:solidFill>
                  <a:srgbClr val="CD9069"/>
                </a:solidFill>
                <a:effectLst/>
                <a:latin typeface="JetBrains Mono"/>
              </a:rPr>
              <a:t>Devi rispondere generando una dichiarazione </a:t>
            </a:r>
            <a:r>
              <a:rPr kumimoji="0" lang="it-IT" altLang="it-IT" b="0" i="0" u="none" strike="noStrike" cap="none" normalizeH="0" baseline="0" dirty="0" err="1">
                <a:ln>
                  <a:noFill/>
                </a:ln>
                <a:solidFill>
                  <a:srgbClr val="CD9069"/>
                </a:solidFill>
                <a:effectLst/>
                <a:latin typeface="JetBrains Mono"/>
              </a:rPr>
              <a:t>Cypher</a:t>
            </a:r>
            <a:r>
              <a:rPr kumimoji="0" lang="it-IT" altLang="it-IT" b="0" i="0" u="none" strike="noStrike" cap="none" normalizeH="0" baseline="0" dirty="0">
                <a:ln>
                  <a:noFill/>
                </a:ln>
                <a:solidFill>
                  <a:srgbClr val="CD9069"/>
                </a:solidFill>
                <a:effectLst/>
                <a:latin typeface="JetBrains Mono"/>
              </a:rPr>
              <a:t> per interrogare un database grafico.</a:t>
            </a:r>
            <a:endParaRPr kumimoji="0" lang="it-IT" altLang="it-IT" sz="40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6426087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ttangolo con angoli arrotondati 12">
            <a:extLst>
              <a:ext uri="{FF2B5EF4-FFF2-40B4-BE49-F238E27FC236}">
                <a16:creationId xmlns:a16="http://schemas.microsoft.com/office/drawing/2014/main" id="{B5436322-200E-BB1D-3B50-78F67C968AAB}"/>
              </a:ext>
            </a:extLst>
          </p:cNvPr>
          <p:cNvSpPr/>
          <p:nvPr/>
        </p:nvSpPr>
        <p:spPr>
          <a:xfrm>
            <a:off x="492369" y="2260879"/>
            <a:ext cx="9666515" cy="1939332"/>
          </a:xfrm>
          <a:prstGeom prst="roundRect">
            <a:avLst/>
          </a:prstGeom>
          <a:solidFill>
            <a:schemeClr val="tx2">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 name="Titolo 1">
            <a:extLst>
              <a:ext uri="{FF2B5EF4-FFF2-40B4-BE49-F238E27FC236}">
                <a16:creationId xmlns:a16="http://schemas.microsoft.com/office/drawing/2014/main" id="{0ABFB32D-7761-B658-BF2E-D0EF830CD7D4}"/>
              </a:ext>
            </a:extLst>
          </p:cNvPr>
          <p:cNvSpPr>
            <a:spLocks noGrp="1"/>
          </p:cNvSpPr>
          <p:nvPr>
            <p:ph type="title"/>
          </p:nvPr>
        </p:nvSpPr>
        <p:spPr/>
        <p:txBody>
          <a:bodyPr/>
          <a:lstStyle/>
          <a:p>
            <a:r>
              <a:rPr lang="it-IT" dirty="0"/>
              <a:t>NLG Natural Language Generation</a:t>
            </a:r>
          </a:p>
        </p:txBody>
      </p:sp>
      <p:sp>
        <p:nvSpPr>
          <p:cNvPr id="3" name="Segnaposto contenuto 2">
            <a:extLst>
              <a:ext uri="{FF2B5EF4-FFF2-40B4-BE49-F238E27FC236}">
                <a16:creationId xmlns:a16="http://schemas.microsoft.com/office/drawing/2014/main" id="{92DE58F2-6E18-735B-DA73-5D5F3224FA76}"/>
              </a:ext>
            </a:extLst>
          </p:cNvPr>
          <p:cNvSpPr>
            <a:spLocks noGrp="1"/>
          </p:cNvSpPr>
          <p:nvPr>
            <p:ph idx="1"/>
          </p:nvPr>
        </p:nvSpPr>
        <p:spPr>
          <a:xfrm>
            <a:off x="677334" y="1488613"/>
            <a:ext cx="8596668" cy="3880773"/>
          </a:xfrm>
        </p:spPr>
        <p:txBody>
          <a:bodyPr/>
          <a:lstStyle/>
          <a:p>
            <a:r>
              <a:rPr lang="it-IT" dirty="0"/>
              <a:t>Questo modulo è responsabile della trasformazione dei dati strutturati (risposte ottenute da Neo4j) in testo comprensibile per l’utente</a:t>
            </a:r>
          </a:p>
        </p:txBody>
      </p:sp>
      <p:pic>
        <p:nvPicPr>
          <p:cNvPr id="4" name="Immagine 3" descr="Immagine che contiene nero, oscurità&#10;&#10;Descrizione generata automaticamente">
            <a:extLst>
              <a:ext uri="{FF2B5EF4-FFF2-40B4-BE49-F238E27FC236}">
                <a16:creationId xmlns:a16="http://schemas.microsoft.com/office/drawing/2014/main" id="{824C6CF0-23AD-4DAA-B5DB-4E25C2128B9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5923" y="2798101"/>
            <a:ext cx="665111" cy="665111"/>
          </a:xfrm>
          <a:prstGeom prst="rect">
            <a:avLst/>
          </a:prstGeom>
        </p:spPr>
      </p:pic>
      <p:cxnSp>
        <p:nvCxnSpPr>
          <p:cNvPr id="5" name="Connettore 2 4">
            <a:extLst>
              <a:ext uri="{FF2B5EF4-FFF2-40B4-BE49-F238E27FC236}">
                <a16:creationId xmlns:a16="http://schemas.microsoft.com/office/drawing/2014/main" id="{C1E4F8DD-7956-83E2-723D-17284D8EA3E8}"/>
              </a:ext>
            </a:extLst>
          </p:cNvPr>
          <p:cNvCxnSpPr>
            <a:cxnSpLocks/>
          </p:cNvCxnSpPr>
          <p:nvPr/>
        </p:nvCxnSpPr>
        <p:spPr>
          <a:xfrm>
            <a:off x="1651346" y="3189222"/>
            <a:ext cx="677619" cy="1"/>
          </a:xfrm>
          <a:prstGeom prst="straightConnector1">
            <a:avLst/>
          </a:prstGeom>
          <a:ln w="57150">
            <a:prstDash val="sysDash"/>
            <a:tailEnd type="triangle"/>
          </a:ln>
        </p:spPr>
        <p:style>
          <a:lnRef idx="1">
            <a:schemeClr val="accent1"/>
          </a:lnRef>
          <a:fillRef idx="0">
            <a:schemeClr val="accent1"/>
          </a:fillRef>
          <a:effectRef idx="0">
            <a:schemeClr val="accent1"/>
          </a:effectRef>
          <a:fontRef idx="minor">
            <a:schemeClr val="tx1"/>
          </a:fontRef>
        </p:style>
      </p:cxnSp>
      <p:pic>
        <p:nvPicPr>
          <p:cNvPr id="6" name="Picture 6" descr="Google Gemini icon PNG and SVG Vector Free Download">
            <a:extLst>
              <a:ext uri="{FF2B5EF4-FFF2-40B4-BE49-F238E27FC236}">
                <a16:creationId xmlns:a16="http://schemas.microsoft.com/office/drawing/2014/main" id="{5D74A356-30EB-CC00-A3D8-1AF44AD599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99277" y="2785238"/>
            <a:ext cx="807967" cy="807967"/>
          </a:xfrm>
          <a:prstGeom prst="rect">
            <a:avLst/>
          </a:prstGeom>
          <a:noFill/>
          <a:extLst>
            <a:ext uri="{909E8E84-426E-40DD-AFC4-6F175D3DCCD1}">
              <a14:hiddenFill xmlns:a14="http://schemas.microsoft.com/office/drawing/2010/main">
                <a:solidFill>
                  <a:srgbClr val="FFFFFF"/>
                </a:solidFill>
              </a14:hiddenFill>
            </a:ext>
          </a:extLst>
        </p:spPr>
      </p:pic>
      <p:pic>
        <p:nvPicPr>
          <p:cNvPr id="7" name="Immagine 6">
            <a:extLst>
              <a:ext uri="{FF2B5EF4-FFF2-40B4-BE49-F238E27FC236}">
                <a16:creationId xmlns:a16="http://schemas.microsoft.com/office/drawing/2014/main" id="{09B927DE-0BE3-604D-348D-40E2D9B0F23B}"/>
              </a:ext>
            </a:extLst>
          </p:cNvPr>
          <p:cNvPicPr>
            <a:picLocks noChangeAspect="1"/>
          </p:cNvPicPr>
          <p:nvPr/>
        </p:nvPicPr>
        <p:blipFill>
          <a:blip r:embed="rId4"/>
          <a:stretch>
            <a:fillRect/>
          </a:stretch>
        </p:blipFill>
        <p:spPr>
          <a:xfrm>
            <a:off x="4025487" y="3023878"/>
            <a:ext cx="1297693" cy="330686"/>
          </a:xfrm>
          <a:prstGeom prst="rect">
            <a:avLst/>
          </a:prstGeom>
          <a:ln>
            <a:noFill/>
          </a:ln>
          <a:effectLst>
            <a:outerShdw blurRad="292100" dist="139700" dir="2700000" algn="tl" rotWithShape="0">
              <a:srgbClr val="333333">
                <a:alpha val="65000"/>
              </a:srgbClr>
            </a:outerShdw>
          </a:effectLst>
        </p:spPr>
      </p:pic>
      <p:cxnSp>
        <p:nvCxnSpPr>
          <p:cNvPr id="8" name="Connettore 2 7">
            <a:extLst>
              <a:ext uri="{FF2B5EF4-FFF2-40B4-BE49-F238E27FC236}">
                <a16:creationId xmlns:a16="http://schemas.microsoft.com/office/drawing/2014/main" id="{C1688979-60F1-C645-70C6-5FD23671F50C}"/>
              </a:ext>
            </a:extLst>
          </p:cNvPr>
          <p:cNvCxnSpPr>
            <a:cxnSpLocks/>
          </p:cNvCxnSpPr>
          <p:nvPr/>
        </p:nvCxnSpPr>
        <p:spPr>
          <a:xfrm>
            <a:off x="3278668" y="3189221"/>
            <a:ext cx="677619" cy="1"/>
          </a:xfrm>
          <a:prstGeom prst="straightConnector1">
            <a:avLst/>
          </a:prstGeom>
          <a:ln w="57150">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9" name="Connettore 2 8">
            <a:extLst>
              <a:ext uri="{FF2B5EF4-FFF2-40B4-BE49-F238E27FC236}">
                <a16:creationId xmlns:a16="http://schemas.microsoft.com/office/drawing/2014/main" id="{D471D1B0-C4E6-BB1B-A660-FEE995E5B162}"/>
              </a:ext>
            </a:extLst>
          </p:cNvPr>
          <p:cNvCxnSpPr>
            <a:cxnSpLocks/>
          </p:cNvCxnSpPr>
          <p:nvPr/>
        </p:nvCxnSpPr>
        <p:spPr>
          <a:xfrm>
            <a:off x="5508279" y="3189221"/>
            <a:ext cx="677619" cy="1"/>
          </a:xfrm>
          <a:prstGeom prst="straightConnector1">
            <a:avLst/>
          </a:prstGeom>
          <a:ln w="57150">
            <a:prstDash val="sysDash"/>
            <a:tailEnd type="triangle"/>
          </a:ln>
        </p:spPr>
        <p:style>
          <a:lnRef idx="1">
            <a:schemeClr val="accent1"/>
          </a:lnRef>
          <a:fillRef idx="0">
            <a:schemeClr val="accent1"/>
          </a:fillRef>
          <a:effectRef idx="0">
            <a:schemeClr val="accent1"/>
          </a:effectRef>
          <a:fontRef idx="minor">
            <a:schemeClr val="tx1"/>
          </a:fontRef>
        </p:style>
      </p:cxnSp>
      <p:pic>
        <p:nvPicPr>
          <p:cNvPr id="10" name="Picture 8" descr="Neo4j Graph Database &amp; Analytics | Graph Database Management System">
            <a:extLst>
              <a:ext uri="{FF2B5EF4-FFF2-40B4-BE49-F238E27FC236}">
                <a16:creationId xmlns:a16="http://schemas.microsoft.com/office/drawing/2014/main" id="{C437842D-6BAB-CFEB-FAE1-3F14FE25A3F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185898" y="2701880"/>
            <a:ext cx="857552" cy="857552"/>
          </a:xfrm>
          <a:prstGeom prst="rect">
            <a:avLst/>
          </a:prstGeom>
          <a:noFill/>
          <a:extLst>
            <a:ext uri="{909E8E84-426E-40DD-AFC4-6F175D3DCCD1}">
              <a14:hiddenFill xmlns:a14="http://schemas.microsoft.com/office/drawing/2010/main">
                <a:solidFill>
                  <a:srgbClr val="FFFFFF"/>
                </a:solidFill>
              </a14:hiddenFill>
            </a:ext>
          </a:extLst>
        </p:spPr>
      </p:pic>
      <p:pic>
        <p:nvPicPr>
          <p:cNvPr id="11" name="Immagine 10">
            <a:extLst>
              <a:ext uri="{FF2B5EF4-FFF2-40B4-BE49-F238E27FC236}">
                <a16:creationId xmlns:a16="http://schemas.microsoft.com/office/drawing/2014/main" id="{3C9EAD41-EBA4-FAEC-4782-E6E6235F938C}"/>
              </a:ext>
            </a:extLst>
          </p:cNvPr>
          <p:cNvPicPr>
            <a:picLocks noChangeAspect="1"/>
          </p:cNvPicPr>
          <p:nvPr/>
        </p:nvPicPr>
        <p:blipFill>
          <a:blip r:embed="rId6"/>
          <a:stretch>
            <a:fillRect/>
          </a:stretch>
        </p:blipFill>
        <p:spPr>
          <a:xfrm>
            <a:off x="8030380" y="2341555"/>
            <a:ext cx="1890946" cy="1695331"/>
          </a:xfrm>
          <a:prstGeom prst="rect">
            <a:avLst/>
          </a:prstGeom>
          <a:ln>
            <a:noFill/>
          </a:ln>
          <a:effectLst>
            <a:outerShdw blurRad="292100" dist="139700" dir="2700000" algn="tl" rotWithShape="0">
              <a:srgbClr val="333333">
                <a:alpha val="65000"/>
              </a:srgbClr>
            </a:outerShdw>
          </a:effectLst>
        </p:spPr>
      </p:pic>
      <p:cxnSp>
        <p:nvCxnSpPr>
          <p:cNvPr id="12" name="Connettore 2 11">
            <a:extLst>
              <a:ext uri="{FF2B5EF4-FFF2-40B4-BE49-F238E27FC236}">
                <a16:creationId xmlns:a16="http://schemas.microsoft.com/office/drawing/2014/main" id="{544C7097-4BA2-4245-72FC-30F5A45B92F8}"/>
              </a:ext>
            </a:extLst>
          </p:cNvPr>
          <p:cNvCxnSpPr>
            <a:cxnSpLocks/>
          </p:cNvCxnSpPr>
          <p:nvPr/>
        </p:nvCxnSpPr>
        <p:spPr>
          <a:xfrm>
            <a:off x="7165963" y="3130656"/>
            <a:ext cx="759705" cy="0"/>
          </a:xfrm>
          <a:prstGeom prst="straightConnector1">
            <a:avLst/>
          </a:prstGeom>
          <a:ln w="57150">
            <a:prstDash val="sysDash"/>
            <a:tailEnd type="triangle"/>
          </a:ln>
        </p:spPr>
        <p:style>
          <a:lnRef idx="1">
            <a:schemeClr val="accent1"/>
          </a:lnRef>
          <a:fillRef idx="0">
            <a:schemeClr val="accent1"/>
          </a:fillRef>
          <a:effectRef idx="0">
            <a:schemeClr val="accent1"/>
          </a:effectRef>
          <a:fontRef idx="minor">
            <a:schemeClr val="tx1"/>
          </a:fontRef>
        </p:style>
      </p:cxnSp>
      <p:sp>
        <p:nvSpPr>
          <p:cNvPr id="14" name="CasellaDiTesto 13">
            <a:extLst>
              <a:ext uri="{FF2B5EF4-FFF2-40B4-BE49-F238E27FC236}">
                <a16:creationId xmlns:a16="http://schemas.microsoft.com/office/drawing/2014/main" id="{C065C7F9-D22B-65B6-2D49-C1BF38B51BF5}"/>
              </a:ext>
            </a:extLst>
          </p:cNvPr>
          <p:cNvSpPr txBox="1"/>
          <p:nvPr/>
        </p:nvSpPr>
        <p:spPr>
          <a:xfrm>
            <a:off x="677334" y="2330321"/>
            <a:ext cx="4645846" cy="369332"/>
          </a:xfrm>
          <a:prstGeom prst="rect">
            <a:avLst/>
          </a:prstGeom>
          <a:noFill/>
        </p:spPr>
        <p:txBody>
          <a:bodyPr wrap="square" rtlCol="0">
            <a:spAutoFit/>
          </a:bodyPr>
          <a:lstStyle/>
          <a:p>
            <a:r>
              <a:rPr lang="it-IT" dirty="0">
                <a:solidFill>
                  <a:schemeClr val="accent1">
                    <a:lumMod val="75000"/>
                  </a:schemeClr>
                </a:solidFill>
              </a:rPr>
              <a:t>NLU Natural Language </a:t>
            </a:r>
            <a:r>
              <a:rPr lang="it-IT" dirty="0" err="1">
                <a:solidFill>
                  <a:schemeClr val="accent1">
                    <a:lumMod val="75000"/>
                  </a:schemeClr>
                </a:solidFill>
              </a:rPr>
              <a:t>Understanding</a:t>
            </a:r>
            <a:endParaRPr lang="it-IT" dirty="0">
              <a:solidFill>
                <a:schemeClr val="accent1">
                  <a:lumMod val="75000"/>
                </a:schemeClr>
              </a:solidFill>
            </a:endParaRPr>
          </a:p>
        </p:txBody>
      </p:sp>
      <p:sp>
        <p:nvSpPr>
          <p:cNvPr id="21" name="Rettangolo con angoli arrotondati 20">
            <a:extLst>
              <a:ext uri="{FF2B5EF4-FFF2-40B4-BE49-F238E27FC236}">
                <a16:creationId xmlns:a16="http://schemas.microsoft.com/office/drawing/2014/main" id="{81633C81-E15A-5A0B-7A6F-9CBCB8460B94}"/>
              </a:ext>
            </a:extLst>
          </p:cNvPr>
          <p:cNvSpPr/>
          <p:nvPr/>
        </p:nvSpPr>
        <p:spPr>
          <a:xfrm>
            <a:off x="489922" y="4561833"/>
            <a:ext cx="9666515" cy="1939332"/>
          </a:xfrm>
          <a:prstGeom prst="round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2" name="CasellaDiTesto 21">
            <a:extLst>
              <a:ext uri="{FF2B5EF4-FFF2-40B4-BE49-F238E27FC236}">
                <a16:creationId xmlns:a16="http://schemas.microsoft.com/office/drawing/2014/main" id="{CFF295BF-ABEA-8091-E8CB-0DAF42407F32}"/>
              </a:ext>
            </a:extLst>
          </p:cNvPr>
          <p:cNvSpPr txBox="1"/>
          <p:nvPr/>
        </p:nvSpPr>
        <p:spPr>
          <a:xfrm>
            <a:off x="674887" y="4631275"/>
            <a:ext cx="4645846" cy="369332"/>
          </a:xfrm>
          <a:prstGeom prst="rect">
            <a:avLst/>
          </a:prstGeom>
          <a:noFill/>
        </p:spPr>
        <p:txBody>
          <a:bodyPr wrap="square" rtlCol="0">
            <a:spAutoFit/>
          </a:bodyPr>
          <a:lstStyle/>
          <a:p>
            <a:r>
              <a:rPr lang="it-IT" dirty="0">
                <a:solidFill>
                  <a:schemeClr val="accent1">
                    <a:lumMod val="75000"/>
                  </a:schemeClr>
                </a:solidFill>
              </a:rPr>
              <a:t>NLG Natural Language Generation</a:t>
            </a:r>
          </a:p>
        </p:txBody>
      </p:sp>
      <p:pic>
        <p:nvPicPr>
          <p:cNvPr id="15" name="Immagine 14">
            <a:extLst>
              <a:ext uri="{FF2B5EF4-FFF2-40B4-BE49-F238E27FC236}">
                <a16:creationId xmlns:a16="http://schemas.microsoft.com/office/drawing/2014/main" id="{B09D1E6F-3A37-E8D5-105D-2D8049BC5E89}"/>
              </a:ext>
            </a:extLst>
          </p:cNvPr>
          <p:cNvPicPr>
            <a:picLocks noChangeAspect="1"/>
          </p:cNvPicPr>
          <p:nvPr/>
        </p:nvPicPr>
        <p:blipFill>
          <a:blip r:embed="rId6"/>
          <a:stretch>
            <a:fillRect/>
          </a:stretch>
        </p:blipFill>
        <p:spPr>
          <a:xfrm>
            <a:off x="1651346" y="5081889"/>
            <a:ext cx="1378562" cy="1235952"/>
          </a:xfrm>
          <a:prstGeom prst="rect">
            <a:avLst/>
          </a:prstGeom>
          <a:ln>
            <a:noFill/>
          </a:ln>
          <a:effectLst>
            <a:outerShdw blurRad="292100" dist="139700" dir="2700000" algn="tl" rotWithShape="0">
              <a:srgbClr val="333333">
                <a:alpha val="65000"/>
              </a:srgbClr>
            </a:outerShdw>
          </a:effectLst>
        </p:spPr>
      </p:pic>
      <p:cxnSp>
        <p:nvCxnSpPr>
          <p:cNvPr id="16" name="Connettore 2 15">
            <a:extLst>
              <a:ext uri="{FF2B5EF4-FFF2-40B4-BE49-F238E27FC236}">
                <a16:creationId xmlns:a16="http://schemas.microsoft.com/office/drawing/2014/main" id="{30FC9B13-587A-429A-71E9-E7C193E41B45}"/>
              </a:ext>
            </a:extLst>
          </p:cNvPr>
          <p:cNvCxnSpPr>
            <a:cxnSpLocks/>
          </p:cNvCxnSpPr>
          <p:nvPr/>
        </p:nvCxnSpPr>
        <p:spPr>
          <a:xfrm>
            <a:off x="3345919" y="5688467"/>
            <a:ext cx="677619" cy="1"/>
          </a:xfrm>
          <a:prstGeom prst="straightConnector1">
            <a:avLst/>
          </a:prstGeom>
          <a:ln w="57150">
            <a:prstDash val="sysDash"/>
            <a:tailEnd type="triangle"/>
          </a:ln>
        </p:spPr>
        <p:style>
          <a:lnRef idx="1">
            <a:schemeClr val="accent1"/>
          </a:lnRef>
          <a:fillRef idx="0">
            <a:schemeClr val="accent1"/>
          </a:fillRef>
          <a:effectRef idx="0">
            <a:schemeClr val="accent1"/>
          </a:effectRef>
          <a:fontRef idx="minor">
            <a:schemeClr val="tx1"/>
          </a:fontRef>
        </p:style>
      </p:cxnSp>
      <p:pic>
        <p:nvPicPr>
          <p:cNvPr id="17" name="Picture 6" descr="Google Gemini icon PNG and SVG Vector Free Download">
            <a:extLst>
              <a:ext uri="{FF2B5EF4-FFF2-40B4-BE49-F238E27FC236}">
                <a16:creationId xmlns:a16="http://schemas.microsoft.com/office/drawing/2014/main" id="{1C9A1792-7442-0EFD-96E5-AC431F48DB0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08503" y="5295881"/>
            <a:ext cx="807967" cy="807967"/>
          </a:xfrm>
          <a:prstGeom prst="rect">
            <a:avLst/>
          </a:prstGeom>
          <a:noFill/>
          <a:extLst>
            <a:ext uri="{909E8E84-426E-40DD-AFC4-6F175D3DCCD1}">
              <a14:hiddenFill xmlns:a14="http://schemas.microsoft.com/office/drawing/2010/main">
                <a:solidFill>
                  <a:srgbClr val="FFFFFF"/>
                </a:solidFill>
              </a14:hiddenFill>
            </a:ext>
          </a:extLst>
        </p:spPr>
      </p:pic>
      <p:cxnSp>
        <p:nvCxnSpPr>
          <p:cNvPr id="18" name="Connettore 2 17">
            <a:extLst>
              <a:ext uri="{FF2B5EF4-FFF2-40B4-BE49-F238E27FC236}">
                <a16:creationId xmlns:a16="http://schemas.microsoft.com/office/drawing/2014/main" id="{AA99B30C-5732-FFA5-BE5A-32CBDDC40F82}"/>
              </a:ext>
            </a:extLst>
          </p:cNvPr>
          <p:cNvCxnSpPr>
            <a:cxnSpLocks/>
          </p:cNvCxnSpPr>
          <p:nvPr/>
        </p:nvCxnSpPr>
        <p:spPr>
          <a:xfrm>
            <a:off x="5201435" y="5699864"/>
            <a:ext cx="677619" cy="1"/>
          </a:xfrm>
          <a:prstGeom prst="straightConnector1">
            <a:avLst/>
          </a:prstGeom>
          <a:ln w="57150">
            <a:prstDash val="sysDash"/>
            <a:tailEnd type="triangle"/>
          </a:ln>
        </p:spPr>
        <p:style>
          <a:lnRef idx="1">
            <a:schemeClr val="accent1"/>
          </a:lnRef>
          <a:fillRef idx="0">
            <a:schemeClr val="accent1"/>
          </a:fillRef>
          <a:effectRef idx="0">
            <a:schemeClr val="accent1"/>
          </a:effectRef>
          <a:fontRef idx="minor">
            <a:schemeClr val="tx1"/>
          </a:fontRef>
        </p:style>
      </p:cxnSp>
      <p:pic>
        <p:nvPicPr>
          <p:cNvPr id="20" name="Immagine 19" descr="Immagine che contiene nero, oscurità&#10;&#10;Descrizione generata automaticamente">
            <a:extLst>
              <a:ext uri="{FF2B5EF4-FFF2-40B4-BE49-F238E27FC236}">
                <a16:creationId xmlns:a16="http://schemas.microsoft.com/office/drawing/2014/main" id="{E13CF2FE-0818-733B-4365-FCAFBF389F5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056816" y="5033242"/>
            <a:ext cx="1139086" cy="1139086"/>
          </a:xfrm>
          <a:prstGeom prst="rect">
            <a:avLst/>
          </a:prstGeom>
        </p:spPr>
      </p:pic>
    </p:spTree>
    <p:extLst>
      <p:ext uri="{BB962C8B-B14F-4D97-AF65-F5344CB8AC3E}">
        <p14:creationId xmlns:p14="http://schemas.microsoft.com/office/powerpoint/2010/main" val="11272412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6B87CAA-AC85-D002-3F34-3EF9E2BF4F3D}"/>
              </a:ext>
            </a:extLst>
          </p:cNvPr>
          <p:cNvSpPr>
            <a:spLocks noGrp="1"/>
          </p:cNvSpPr>
          <p:nvPr>
            <p:ph type="title"/>
          </p:nvPr>
        </p:nvSpPr>
        <p:spPr/>
        <p:txBody>
          <a:bodyPr/>
          <a:lstStyle/>
          <a:p>
            <a:r>
              <a:rPr lang="it-IT" dirty="0"/>
              <a:t>Prompt per generare risposte (NLG)</a:t>
            </a:r>
          </a:p>
        </p:txBody>
      </p:sp>
      <p:sp>
        <p:nvSpPr>
          <p:cNvPr id="3" name="Segnaposto contenuto 2">
            <a:extLst>
              <a:ext uri="{FF2B5EF4-FFF2-40B4-BE49-F238E27FC236}">
                <a16:creationId xmlns:a16="http://schemas.microsoft.com/office/drawing/2014/main" id="{7AE37730-1A27-38C1-AA50-EB09F7911DF0}"/>
              </a:ext>
            </a:extLst>
          </p:cNvPr>
          <p:cNvSpPr>
            <a:spLocks noGrp="1"/>
          </p:cNvSpPr>
          <p:nvPr>
            <p:ph idx="1"/>
          </p:nvPr>
        </p:nvSpPr>
        <p:spPr>
          <a:xfrm>
            <a:off x="677334" y="1488613"/>
            <a:ext cx="8596668" cy="4319334"/>
          </a:xfrm>
        </p:spPr>
        <p:txBody>
          <a:bodyPr>
            <a:normAutofit/>
          </a:bodyPr>
          <a:lstStyle/>
          <a:p>
            <a:r>
              <a:rPr lang="it-IT" dirty="0"/>
              <a:t>Per garantire che il sistema fornisca risposte complete e dettagliate è stato realizzato un breve prompt per guidare il modello a generare risposte che utilizzino solo i dati ottenuti dalla risposta di Neo4j</a:t>
            </a:r>
          </a:p>
          <a:p>
            <a:endParaRPr lang="it-IT" dirty="0"/>
          </a:p>
          <a:p>
            <a:endParaRPr lang="it-IT" dirty="0"/>
          </a:p>
          <a:p>
            <a:endParaRPr lang="it-IT" dirty="0"/>
          </a:p>
          <a:p>
            <a:endParaRPr lang="it-IT" dirty="0"/>
          </a:p>
          <a:p>
            <a:r>
              <a:rPr lang="it-IT" i="1" dirty="0" err="1"/>
              <a:t>context</a:t>
            </a:r>
            <a:r>
              <a:rPr lang="it-IT" dirty="0"/>
              <a:t> rappresenta la </a:t>
            </a:r>
            <a:r>
              <a:rPr lang="it-IT" dirty="0" err="1"/>
              <a:t>response</a:t>
            </a:r>
            <a:r>
              <a:rPr lang="it-IT" dirty="0"/>
              <a:t> ottenuta da Neo4j:</a:t>
            </a:r>
          </a:p>
          <a:p>
            <a:endParaRPr lang="it-IT" i="1" dirty="0"/>
          </a:p>
          <a:p>
            <a:endParaRPr lang="it-IT" i="1" dirty="0"/>
          </a:p>
          <a:p>
            <a:pPr marL="0" indent="0">
              <a:buNone/>
            </a:pPr>
            <a:r>
              <a:rPr lang="it-IT" i="1" dirty="0" err="1"/>
              <a:t>context</a:t>
            </a:r>
            <a:r>
              <a:rPr lang="it-IT" i="1" dirty="0"/>
              <a:t>:</a:t>
            </a:r>
          </a:p>
        </p:txBody>
      </p:sp>
      <p:sp>
        <p:nvSpPr>
          <p:cNvPr id="4" name="Rectangle 1">
            <a:extLst>
              <a:ext uri="{FF2B5EF4-FFF2-40B4-BE49-F238E27FC236}">
                <a16:creationId xmlns:a16="http://schemas.microsoft.com/office/drawing/2014/main" id="{2D3A4270-F201-AF3C-A7B0-57EF10A60611}"/>
              </a:ext>
            </a:extLst>
          </p:cNvPr>
          <p:cNvSpPr>
            <a:spLocks noChangeArrowheads="1"/>
          </p:cNvSpPr>
          <p:nvPr/>
        </p:nvSpPr>
        <p:spPr bwMode="auto">
          <a:xfrm>
            <a:off x="1819789" y="2844224"/>
            <a:ext cx="6311757" cy="584775"/>
          </a:xfrm>
          <a:prstGeom prst="rect">
            <a:avLst/>
          </a:prstGeom>
          <a:solidFill>
            <a:srgbClr val="1E1E1E"/>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it-IT" altLang="it-IT" sz="1600" b="0" i="0" u="none" strike="noStrike" cap="none" normalizeH="0" baseline="0" dirty="0">
                <a:ln>
                  <a:noFill/>
                </a:ln>
                <a:solidFill>
                  <a:srgbClr val="CD9069"/>
                </a:solidFill>
                <a:effectLst/>
                <a:latin typeface="JetBrains Mono"/>
              </a:rPr>
              <a:t>Task: Genera una risposta completa per rispondere a {</a:t>
            </a:r>
            <a:r>
              <a:rPr kumimoji="0" lang="it-IT" altLang="it-IT" sz="1600" b="0" i="0" u="none" strike="noStrike" cap="none" normalizeH="0" baseline="0" dirty="0" err="1">
                <a:ln>
                  <a:noFill/>
                </a:ln>
                <a:solidFill>
                  <a:srgbClr val="CD9069"/>
                </a:solidFill>
                <a:effectLst/>
                <a:latin typeface="JetBrains Mono"/>
              </a:rPr>
              <a:t>question</a:t>
            </a:r>
            <a:r>
              <a:rPr kumimoji="0" lang="it-IT" altLang="it-IT" sz="1600" b="0" i="0" u="none" strike="noStrike" cap="none" normalizeH="0" baseline="0" dirty="0">
                <a:ln>
                  <a:noFill/>
                </a:ln>
                <a:solidFill>
                  <a:srgbClr val="CD9069"/>
                </a:solidFill>
                <a:effectLst/>
                <a:latin typeface="JetBrains Mono"/>
              </a:rPr>
              <a:t>} usando</a:t>
            </a:r>
          </a:p>
          <a:p>
            <a:pPr marL="0" marR="0" lvl="0" indent="0" algn="l" defTabSz="914400" rtl="0" eaLnBrk="0" fontAlgn="base" latinLnBrk="0" hangingPunct="0">
              <a:lnSpc>
                <a:spcPct val="100000"/>
              </a:lnSpc>
              <a:spcBef>
                <a:spcPct val="0"/>
              </a:spcBef>
              <a:spcAft>
                <a:spcPct val="0"/>
              </a:spcAft>
              <a:buClrTx/>
              <a:buSzTx/>
              <a:buFontTx/>
              <a:buNone/>
              <a:tabLst/>
            </a:pPr>
            <a:r>
              <a:rPr kumimoji="0" lang="it-IT" altLang="it-IT" sz="1600" b="0" i="0" u="none" strike="noStrike" cap="none" normalizeH="0" baseline="0" dirty="0">
                <a:ln>
                  <a:noFill/>
                </a:ln>
                <a:solidFill>
                  <a:srgbClr val="CD9069"/>
                </a:solidFill>
                <a:effectLst/>
                <a:latin typeface="JetBrains Mono"/>
              </a:rPr>
              <a:t>TUTTI i risultati contenuti in {</a:t>
            </a:r>
            <a:r>
              <a:rPr kumimoji="0" lang="it-IT" altLang="it-IT" sz="1600" b="0" i="0" u="none" strike="noStrike" cap="none" normalizeH="0" baseline="0" dirty="0" err="1">
                <a:ln>
                  <a:noFill/>
                </a:ln>
                <a:solidFill>
                  <a:srgbClr val="CD9069"/>
                </a:solidFill>
                <a:effectLst/>
                <a:latin typeface="JetBrains Mono"/>
              </a:rPr>
              <a:t>context</a:t>
            </a:r>
            <a:r>
              <a:rPr kumimoji="0" lang="it-IT" altLang="it-IT" sz="1600" b="0" i="0" u="none" strike="noStrike" cap="none" normalizeH="0" baseline="0" dirty="0">
                <a:ln>
                  <a:noFill/>
                </a:ln>
                <a:solidFill>
                  <a:srgbClr val="CD9069"/>
                </a:solidFill>
                <a:effectLst/>
                <a:latin typeface="JetBrains Mono"/>
              </a:rPr>
              <a:t>}, senza escluderne nessuno</a:t>
            </a:r>
            <a:endParaRPr kumimoji="0" lang="it-IT" altLang="it-IT" sz="3600" b="0" i="0" u="none" strike="noStrike" cap="none" normalizeH="0" baseline="0" dirty="0">
              <a:ln>
                <a:noFill/>
              </a:ln>
              <a:solidFill>
                <a:schemeClr val="tx1"/>
              </a:solidFill>
              <a:effectLst/>
              <a:latin typeface="Arial" panose="020B0604020202020204" pitchFamily="34" charset="0"/>
            </a:endParaRPr>
          </a:p>
        </p:txBody>
      </p:sp>
      <p:sp>
        <p:nvSpPr>
          <p:cNvPr id="6" name="CasellaDiTesto 5">
            <a:extLst>
              <a:ext uri="{FF2B5EF4-FFF2-40B4-BE49-F238E27FC236}">
                <a16:creationId xmlns:a16="http://schemas.microsoft.com/office/drawing/2014/main" id="{DE75B90E-F990-4D70-6A79-82329C022C55}"/>
              </a:ext>
            </a:extLst>
          </p:cNvPr>
          <p:cNvSpPr txBox="1"/>
          <p:nvPr/>
        </p:nvSpPr>
        <p:spPr>
          <a:xfrm>
            <a:off x="2070997" y="4947697"/>
            <a:ext cx="6311757" cy="1077218"/>
          </a:xfrm>
          <a:prstGeom prst="rect">
            <a:avLst/>
          </a:prstGeom>
          <a:solidFill>
            <a:schemeClr val="tx1">
              <a:lumMod val="85000"/>
              <a:lumOff val="15000"/>
            </a:schemeClr>
          </a:solidFill>
        </p:spPr>
        <p:txBody>
          <a:bodyPr wrap="square">
            <a:spAutoFit/>
          </a:bodyPr>
          <a:lstStyle/>
          <a:p>
            <a:r>
              <a:rPr lang="it-IT" sz="1600" dirty="0">
                <a:solidFill>
                  <a:srgbClr val="92D050"/>
                </a:solidFill>
              </a:rPr>
              <a:t>[{'QUALI_FILM_HA_FATTO_TOM_HANKS': '</a:t>
            </a:r>
            <a:r>
              <a:rPr lang="it-IT" sz="1600" dirty="0" err="1">
                <a:solidFill>
                  <a:srgbClr val="92D050"/>
                </a:solidFill>
              </a:rPr>
              <a:t>Punchline</a:t>
            </a:r>
            <a:r>
              <a:rPr lang="it-IT" sz="1600" dirty="0">
                <a:solidFill>
                  <a:srgbClr val="92D050"/>
                </a:solidFill>
              </a:rPr>
              <a:t>'}, {'QUALI_FILM_HA_FATTO_TOM_HANKS': 'Catch Me </a:t>
            </a:r>
            <a:r>
              <a:rPr lang="it-IT" sz="1600" dirty="0" err="1">
                <a:solidFill>
                  <a:srgbClr val="92D050"/>
                </a:solidFill>
              </a:rPr>
              <a:t>If</a:t>
            </a:r>
            <a:r>
              <a:rPr lang="it-IT" sz="1600" dirty="0">
                <a:solidFill>
                  <a:srgbClr val="92D050"/>
                </a:solidFill>
              </a:rPr>
              <a:t> </a:t>
            </a:r>
            <a:r>
              <a:rPr lang="it-IT" sz="1600" dirty="0" err="1">
                <a:solidFill>
                  <a:srgbClr val="92D050"/>
                </a:solidFill>
              </a:rPr>
              <a:t>You</a:t>
            </a:r>
            <a:r>
              <a:rPr lang="it-IT" sz="1600" dirty="0">
                <a:solidFill>
                  <a:srgbClr val="92D050"/>
                </a:solidFill>
              </a:rPr>
              <a:t> Can'}, {'QUALI_FILM_HA_FATTO_TOM_HANKS': '</a:t>
            </a:r>
            <a:r>
              <a:rPr lang="it-IT" sz="1600" dirty="0" err="1">
                <a:solidFill>
                  <a:srgbClr val="92D050"/>
                </a:solidFill>
              </a:rPr>
              <a:t>Dragnet</a:t>
            </a:r>
            <a:r>
              <a:rPr lang="it-IT" sz="1600" dirty="0">
                <a:solidFill>
                  <a:srgbClr val="92D050"/>
                </a:solidFill>
              </a:rPr>
              <a:t>'}, {'QUALI_FILM_HA_FATTO_TOM_HANKS': '</a:t>
            </a:r>
            <a:r>
              <a:rPr lang="it-IT" sz="1600" dirty="0" err="1">
                <a:solidFill>
                  <a:srgbClr val="92D050"/>
                </a:solidFill>
              </a:rPr>
              <a:t>Saving</a:t>
            </a:r>
            <a:r>
              <a:rPr lang="it-IT" sz="1600" dirty="0">
                <a:solidFill>
                  <a:srgbClr val="92D050"/>
                </a:solidFill>
              </a:rPr>
              <a:t> Mr. Banks’},…]</a:t>
            </a:r>
          </a:p>
        </p:txBody>
      </p:sp>
    </p:spTree>
    <p:extLst>
      <p:ext uri="{BB962C8B-B14F-4D97-AF65-F5344CB8AC3E}">
        <p14:creationId xmlns:p14="http://schemas.microsoft.com/office/powerpoint/2010/main" val="27262839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DC6A93D-0116-360C-6AD8-DA5135168A03}"/>
              </a:ext>
            </a:extLst>
          </p:cNvPr>
          <p:cNvSpPr>
            <a:spLocks noGrp="1"/>
          </p:cNvSpPr>
          <p:nvPr>
            <p:ph type="title"/>
          </p:nvPr>
        </p:nvSpPr>
        <p:spPr/>
        <p:txBody>
          <a:bodyPr/>
          <a:lstStyle/>
          <a:p>
            <a:r>
              <a:rPr lang="it-IT" dirty="0"/>
              <a:t>Demo (NLU-NLG)</a:t>
            </a:r>
          </a:p>
        </p:txBody>
      </p:sp>
      <p:pic>
        <p:nvPicPr>
          <p:cNvPr id="4" name="Video senza titolo - Realizzato con Clipchamp">
            <a:hlinkClick r:id="" action="ppaction://media"/>
            <a:extLst>
              <a:ext uri="{FF2B5EF4-FFF2-40B4-BE49-F238E27FC236}">
                <a16:creationId xmlns:a16="http://schemas.microsoft.com/office/drawing/2014/main" id="{DC024E3A-7FCB-6AB6-3342-54CE8C42317C}"/>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408689" y="1736974"/>
            <a:ext cx="7752048" cy="4360527"/>
          </a:xfrm>
          <a:prstGeom prst="rect">
            <a:avLst/>
          </a:prstGeom>
        </p:spPr>
      </p:pic>
      <p:sp>
        <p:nvSpPr>
          <p:cNvPr id="5" name="CasellaDiTesto 4">
            <a:extLst>
              <a:ext uri="{FF2B5EF4-FFF2-40B4-BE49-F238E27FC236}">
                <a16:creationId xmlns:a16="http://schemas.microsoft.com/office/drawing/2014/main" id="{3915A517-F8E7-A0F7-2BA2-32547972C564}"/>
              </a:ext>
            </a:extLst>
          </p:cNvPr>
          <p:cNvSpPr txBox="1"/>
          <p:nvPr/>
        </p:nvSpPr>
        <p:spPr>
          <a:xfrm>
            <a:off x="1408689" y="6481689"/>
            <a:ext cx="6983604" cy="276999"/>
          </a:xfrm>
          <a:prstGeom prst="rect">
            <a:avLst/>
          </a:prstGeom>
          <a:noFill/>
        </p:spPr>
        <p:txBody>
          <a:bodyPr wrap="square" rtlCol="0">
            <a:spAutoFit/>
          </a:bodyPr>
          <a:lstStyle/>
          <a:p>
            <a:r>
              <a:rPr lang="it-IT" sz="1200" dirty="0">
                <a:solidFill>
                  <a:schemeClr val="accent1">
                    <a:lumMod val="50000"/>
                  </a:schemeClr>
                </a:solidFill>
              </a:rPr>
              <a:t>Demo di una delle prime prove, non rappresenta il lavoro finale</a:t>
            </a:r>
          </a:p>
        </p:txBody>
      </p:sp>
    </p:spTree>
    <p:extLst>
      <p:ext uri="{BB962C8B-B14F-4D97-AF65-F5344CB8AC3E}">
        <p14:creationId xmlns:p14="http://schemas.microsoft.com/office/powerpoint/2010/main" val="31130355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06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466D2D6-EEA0-9679-6AF4-D9C3BBE120D6}"/>
              </a:ext>
            </a:extLst>
          </p:cNvPr>
          <p:cNvSpPr>
            <a:spLocks noGrp="1"/>
          </p:cNvSpPr>
          <p:nvPr>
            <p:ph type="title"/>
          </p:nvPr>
        </p:nvSpPr>
        <p:spPr/>
        <p:txBody>
          <a:bodyPr/>
          <a:lstStyle/>
          <a:p>
            <a:r>
              <a:rPr lang="it-IT" dirty="0"/>
              <a:t>KR Knowledge </a:t>
            </a:r>
            <a:r>
              <a:rPr lang="it-IT" dirty="0" err="1"/>
              <a:t>Representation</a:t>
            </a:r>
            <a:endParaRPr lang="it-IT" dirty="0"/>
          </a:p>
        </p:txBody>
      </p:sp>
      <p:sp>
        <p:nvSpPr>
          <p:cNvPr id="3" name="Segnaposto contenuto 2">
            <a:extLst>
              <a:ext uri="{FF2B5EF4-FFF2-40B4-BE49-F238E27FC236}">
                <a16:creationId xmlns:a16="http://schemas.microsoft.com/office/drawing/2014/main" id="{C7824B2A-BF33-9E73-8BC1-1AAE23507A71}"/>
              </a:ext>
            </a:extLst>
          </p:cNvPr>
          <p:cNvSpPr>
            <a:spLocks noGrp="1"/>
          </p:cNvSpPr>
          <p:nvPr>
            <p:ph idx="1"/>
          </p:nvPr>
        </p:nvSpPr>
        <p:spPr>
          <a:xfrm>
            <a:off x="677334" y="1617978"/>
            <a:ext cx="8596668" cy="3880773"/>
          </a:xfrm>
        </p:spPr>
        <p:txBody>
          <a:bodyPr/>
          <a:lstStyle/>
          <a:p>
            <a:r>
              <a:rPr lang="it-IT" b="1" dirty="0"/>
              <a:t>Neo4j</a:t>
            </a:r>
          </a:p>
          <a:p>
            <a:r>
              <a:rPr lang="it-IT" dirty="0"/>
              <a:t>Entità e Relazioni:</a:t>
            </a:r>
          </a:p>
          <a:p>
            <a:pPr marL="0" indent="0">
              <a:buNone/>
            </a:pPr>
            <a:endParaRPr lang="it-IT" dirty="0"/>
          </a:p>
        </p:txBody>
      </p:sp>
      <p:pic>
        <p:nvPicPr>
          <p:cNvPr id="6" name="Immagine 5">
            <a:extLst>
              <a:ext uri="{FF2B5EF4-FFF2-40B4-BE49-F238E27FC236}">
                <a16:creationId xmlns:a16="http://schemas.microsoft.com/office/drawing/2014/main" id="{26B7BE2E-BB7F-BEC2-54F3-04083EEBD088}"/>
              </a:ext>
            </a:extLst>
          </p:cNvPr>
          <p:cNvPicPr>
            <a:picLocks noChangeAspect="1"/>
          </p:cNvPicPr>
          <p:nvPr/>
        </p:nvPicPr>
        <p:blipFill>
          <a:blip r:embed="rId3"/>
          <a:stretch>
            <a:fillRect/>
          </a:stretch>
        </p:blipFill>
        <p:spPr>
          <a:xfrm>
            <a:off x="1151339" y="2511206"/>
            <a:ext cx="4837477" cy="3721608"/>
          </a:xfrm>
          <a:prstGeom prst="rect">
            <a:avLst/>
          </a:prstGeom>
        </p:spPr>
      </p:pic>
    </p:spTree>
    <p:extLst>
      <p:ext uri="{BB962C8B-B14F-4D97-AF65-F5344CB8AC3E}">
        <p14:creationId xmlns:p14="http://schemas.microsoft.com/office/powerpoint/2010/main" val="5161953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6CE9559-4CAB-2513-FE06-DB9AF7E30697}"/>
              </a:ext>
            </a:extLst>
          </p:cNvPr>
          <p:cNvSpPr>
            <a:spLocks noGrp="1"/>
          </p:cNvSpPr>
          <p:nvPr>
            <p:ph type="title"/>
          </p:nvPr>
        </p:nvSpPr>
        <p:spPr>
          <a:xfrm>
            <a:off x="677334" y="609600"/>
            <a:ext cx="8758068" cy="1320800"/>
          </a:xfrm>
        </p:spPr>
        <p:txBody>
          <a:bodyPr/>
          <a:lstStyle/>
          <a:p>
            <a:r>
              <a:rPr lang="it-IT" dirty="0"/>
              <a:t>Gestione delle preferenze dell’utente </a:t>
            </a:r>
            <a:r>
              <a:rPr lang="it-IT" sz="1800" dirty="0"/>
              <a:t>[1/2]</a:t>
            </a:r>
            <a:endParaRPr lang="it-IT" dirty="0"/>
          </a:p>
        </p:txBody>
      </p:sp>
      <p:sp>
        <p:nvSpPr>
          <p:cNvPr id="3" name="Segnaposto contenuto 2">
            <a:extLst>
              <a:ext uri="{FF2B5EF4-FFF2-40B4-BE49-F238E27FC236}">
                <a16:creationId xmlns:a16="http://schemas.microsoft.com/office/drawing/2014/main" id="{FF3E878E-CF21-F6E5-5420-AAC249808996}"/>
              </a:ext>
            </a:extLst>
          </p:cNvPr>
          <p:cNvSpPr>
            <a:spLocks noGrp="1"/>
          </p:cNvSpPr>
          <p:nvPr>
            <p:ph idx="1"/>
          </p:nvPr>
        </p:nvSpPr>
        <p:spPr>
          <a:xfrm>
            <a:off x="677334" y="1698365"/>
            <a:ext cx="8596668" cy="4752677"/>
          </a:xfrm>
        </p:spPr>
        <p:txBody>
          <a:bodyPr/>
          <a:lstStyle/>
          <a:p>
            <a:r>
              <a:rPr lang="it-IT" dirty="0"/>
              <a:t>In </a:t>
            </a:r>
            <a:r>
              <a:rPr lang="it-IT" b="1" dirty="0"/>
              <a:t>Neo4j</a:t>
            </a:r>
            <a:r>
              <a:rPr lang="it-IT" dirty="0"/>
              <a:t> abbiamo aggiunto una nuova relazione:</a:t>
            </a:r>
          </a:p>
          <a:p>
            <a:endParaRPr lang="it-IT" dirty="0"/>
          </a:p>
          <a:p>
            <a:endParaRPr lang="it-IT" dirty="0"/>
          </a:p>
          <a:p>
            <a:endParaRPr lang="it-IT" dirty="0"/>
          </a:p>
          <a:p>
            <a:endParaRPr lang="it-IT" dirty="0"/>
          </a:p>
          <a:p>
            <a:endParaRPr lang="it-IT" dirty="0"/>
          </a:p>
          <a:p>
            <a:endParaRPr lang="it-IT" dirty="0"/>
          </a:p>
          <a:p>
            <a:endParaRPr lang="it-IT" dirty="0"/>
          </a:p>
          <a:p>
            <a:r>
              <a:rPr lang="it-IT" dirty="0"/>
              <a:t>La gestione delle preferenze è definita dalle relazioni </a:t>
            </a:r>
            <a:r>
              <a:rPr lang="it-IT" b="1" dirty="0"/>
              <a:t>LIKES</a:t>
            </a:r>
            <a:r>
              <a:rPr lang="it-IT" dirty="0"/>
              <a:t> che rappresentano l’apprezzamento rivolto verso un Film, Genere o Attore</a:t>
            </a:r>
          </a:p>
          <a:p>
            <a:endParaRPr lang="it-IT" dirty="0"/>
          </a:p>
          <a:p>
            <a:endParaRPr lang="it-IT" dirty="0"/>
          </a:p>
          <a:p>
            <a:endParaRPr lang="it-IT" dirty="0"/>
          </a:p>
          <a:p>
            <a:endParaRPr lang="it-IT" dirty="0"/>
          </a:p>
          <a:p>
            <a:endParaRPr lang="it-IT" dirty="0"/>
          </a:p>
          <a:p>
            <a:endParaRPr lang="it-IT" dirty="0"/>
          </a:p>
        </p:txBody>
      </p:sp>
      <p:pic>
        <p:nvPicPr>
          <p:cNvPr id="7" name="Immagine 6">
            <a:extLst>
              <a:ext uri="{FF2B5EF4-FFF2-40B4-BE49-F238E27FC236}">
                <a16:creationId xmlns:a16="http://schemas.microsoft.com/office/drawing/2014/main" id="{776C1542-4CD9-794B-E29E-A7791B26E969}"/>
              </a:ext>
            </a:extLst>
          </p:cNvPr>
          <p:cNvPicPr>
            <a:picLocks noChangeAspect="1"/>
          </p:cNvPicPr>
          <p:nvPr/>
        </p:nvPicPr>
        <p:blipFill>
          <a:blip r:embed="rId2"/>
          <a:stretch>
            <a:fillRect/>
          </a:stretch>
        </p:blipFill>
        <p:spPr>
          <a:xfrm>
            <a:off x="3385011" y="2234495"/>
            <a:ext cx="3181314" cy="2389010"/>
          </a:xfrm>
          <a:prstGeom prst="rect">
            <a:avLst/>
          </a:prstGeom>
        </p:spPr>
      </p:pic>
    </p:spTree>
    <p:extLst>
      <p:ext uri="{BB962C8B-B14F-4D97-AF65-F5344CB8AC3E}">
        <p14:creationId xmlns:p14="http://schemas.microsoft.com/office/powerpoint/2010/main" val="10818058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6CE9559-4CAB-2513-FE06-DB9AF7E30697}"/>
              </a:ext>
            </a:extLst>
          </p:cNvPr>
          <p:cNvSpPr>
            <a:spLocks noGrp="1"/>
          </p:cNvSpPr>
          <p:nvPr>
            <p:ph type="title"/>
          </p:nvPr>
        </p:nvSpPr>
        <p:spPr>
          <a:xfrm>
            <a:off x="677334" y="609600"/>
            <a:ext cx="8758068" cy="1320800"/>
          </a:xfrm>
        </p:spPr>
        <p:txBody>
          <a:bodyPr/>
          <a:lstStyle/>
          <a:p>
            <a:r>
              <a:rPr lang="it-IT" dirty="0"/>
              <a:t>Gestione delle preferenze dell’utente </a:t>
            </a:r>
            <a:r>
              <a:rPr lang="it-IT" sz="1800" dirty="0"/>
              <a:t>[2/2]</a:t>
            </a:r>
            <a:endParaRPr lang="it-IT" dirty="0"/>
          </a:p>
        </p:txBody>
      </p:sp>
      <p:sp>
        <p:nvSpPr>
          <p:cNvPr id="3" name="Segnaposto contenuto 2">
            <a:extLst>
              <a:ext uri="{FF2B5EF4-FFF2-40B4-BE49-F238E27FC236}">
                <a16:creationId xmlns:a16="http://schemas.microsoft.com/office/drawing/2014/main" id="{FF3E878E-CF21-F6E5-5420-AAC249808996}"/>
              </a:ext>
            </a:extLst>
          </p:cNvPr>
          <p:cNvSpPr>
            <a:spLocks noGrp="1"/>
          </p:cNvSpPr>
          <p:nvPr>
            <p:ph idx="1"/>
          </p:nvPr>
        </p:nvSpPr>
        <p:spPr>
          <a:xfrm>
            <a:off x="677334" y="1698365"/>
            <a:ext cx="8596668" cy="4752677"/>
          </a:xfrm>
        </p:spPr>
        <p:txBody>
          <a:bodyPr/>
          <a:lstStyle/>
          <a:p>
            <a:r>
              <a:rPr lang="it-IT" dirty="0"/>
              <a:t>Per stabilire la «forza» di una preferenza abbiamo inserito un attributo specifico nella relazione </a:t>
            </a:r>
            <a:r>
              <a:rPr lang="it-IT" b="1" dirty="0"/>
              <a:t>LIKES:</a:t>
            </a:r>
          </a:p>
          <a:p>
            <a:endParaRPr lang="it-IT" dirty="0"/>
          </a:p>
          <a:p>
            <a:endParaRPr lang="it-IT" dirty="0"/>
          </a:p>
          <a:p>
            <a:endParaRPr lang="it-IT" dirty="0"/>
          </a:p>
          <a:p>
            <a:endParaRPr lang="it-IT" dirty="0"/>
          </a:p>
          <a:p>
            <a:endParaRPr lang="it-IT" dirty="0"/>
          </a:p>
          <a:p>
            <a:endParaRPr lang="it-IT" dirty="0"/>
          </a:p>
          <a:p>
            <a:endParaRPr lang="it-IT" dirty="0"/>
          </a:p>
          <a:p>
            <a:r>
              <a:rPr lang="it-IT" dirty="0"/>
              <a:t>L’attributo </a:t>
            </a:r>
            <a:r>
              <a:rPr lang="it-IT" i="1" dirty="0" err="1"/>
              <a:t>count</a:t>
            </a:r>
            <a:r>
              <a:rPr lang="it-IT" dirty="0"/>
              <a:t> è un semplice contatore che verrà incrementato ogni volta che l’utente mostra un interesse o una preferenza verso un nodo specifico</a:t>
            </a:r>
          </a:p>
          <a:p>
            <a:endParaRPr lang="it-IT" dirty="0"/>
          </a:p>
          <a:p>
            <a:endParaRPr lang="it-IT" dirty="0"/>
          </a:p>
        </p:txBody>
      </p:sp>
      <p:pic>
        <p:nvPicPr>
          <p:cNvPr id="5" name="Immagine 4">
            <a:extLst>
              <a:ext uri="{FF2B5EF4-FFF2-40B4-BE49-F238E27FC236}">
                <a16:creationId xmlns:a16="http://schemas.microsoft.com/office/drawing/2014/main" id="{FDC88E2D-102A-F660-EA11-FB9B83ADA733}"/>
              </a:ext>
            </a:extLst>
          </p:cNvPr>
          <p:cNvPicPr>
            <a:picLocks noChangeAspect="1"/>
          </p:cNvPicPr>
          <p:nvPr/>
        </p:nvPicPr>
        <p:blipFill>
          <a:blip r:embed="rId2"/>
          <a:stretch>
            <a:fillRect/>
          </a:stretch>
        </p:blipFill>
        <p:spPr>
          <a:xfrm>
            <a:off x="3755250" y="2555569"/>
            <a:ext cx="2602236" cy="2502661"/>
          </a:xfrm>
          <a:prstGeom prst="rect">
            <a:avLst/>
          </a:prstGeom>
        </p:spPr>
      </p:pic>
    </p:spTree>
    <p:extLst>
      <p:ext uri="{BB962C8B-B14F-4D97-AF65-F5344CB8AC3E}">
        <p14:creationId xmlns:p14="http://schemas.microsoft.com/office/powerpoint/2010/main" val="40464892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51A1D01-713C-E853-775A-BF3A14F2164E}"/>
              </a:ext>
            </a:extLst>
          </p:cNvPr>
          <p:cNvSpPr>
            <a:spLocks noGrp="1"/>
          </p:cNvSpPr>
          <p:nvPr>
            <p:ph type="title"/>
          </p:nvPr>
        </p:nvSpPr>
        <p:spPr>
          <a:xfrm>
            <a:off x="114000" y="241160"/>
            <a:ext cx="9160002" cy="1320800"/>
          </a:xfrm>
        </p:spPr>
        <p:txBody>
          <a:bodyPr/>
          <a:lstStyle/>
          <a:p>
            <a:r>
              <a:rPr lang="it-IT" dirty="0"/>
              <a:t>Come stabilire le preferenze di un Utente?</a:t>
            </a:r>
          </a:p>
        </p:txBody>
      </p:sp>
      <p:sp>
        <p:nvSpPr>
          <p:cNvPr id="3" name="Segnaposto contenuto 2">
            <a:extLst>
              <a:ext uri="{FF2B5EF4-FFF2-40B4-BE49-F238E27FC236}">
                <a16:creationId xmlns:a16="http://schemas.microsoft.com/office/drawing/2014/main" id="{2C7EA768-0556-0F92-B0DE-F47847F363FA}"/>
              </a:ext>
            </a:extLst>
          </p:cNvPr>
          <p:cNvSpPr>
            <a:spLocks noGrp="1"/>
          </p:cNvSpPr>
          <p:nvPr>
            <p:ph idx="1"/>
          </p:nvPr>
        </p:nvSpPr>
        <p:spPr>
          <a:xfrm>
            <a:off x="395667" y="1276334"/>
            <a:ext cx="8596668" cy="3880773"/>
          </a:xfrm>
        </p:spPr>
        <p:txBody>
          <a:bodyPr/>
          <a:lstStyle/>
          <a:p>
            <a:pPr marL="0" indent="0">
              <a:buNone/>
            </a:pPr>
            <a:r>
              <a:rPr lang="it-IT" dirty="0"/>
              <a:t>L’idea:</a:t>
            </a:r>
          </a:p>
          <a:p>
            <a:r>
              <a:rPr lang="it-IT" dirty="0"/>
              <a:t>Utilizzare un nuovo modello in grado di riconoscere se l’utente ha espresso una preferenza o meno</a:t>
            </a:r>
          </a:p>
        </p:txBody>
      </p:sp>
      <p:sp>
        <p:nvSpPr>
          <p:cNvPr id="4" name="Rettangolo con angoli arrotondati 3">
            <a:extLst>
              <a:ext uri="{FF2B5EF4-FFF2-40B4-BE49-F238E27FC236}">
                <a16:creationId xmlns:a16="http://schemas.microsoft.com/office/drawing/2014/main" id="{E61BC84A-EE05-C6B2-DBB7-2546EF98EEFC}"/>
              </a:ext>
            </a:extLst>
          </p:cNvPr>
          <p:cNvSpPr/>
          <p:nvPr/>
        </p:nvSpPr>
        <p:spPr>
          <a:xfrm>
            <a:off x="2672861" y="2828596"/>
            <a:ext cx="1336431" cy="3456633"/>
          </a:xfrm>
          <a:prstGeom prst="roundRect">
            <a:avLst/>
          </a:prstGeom>
          <a:solidFill>
            <a:schemeClr val="accent5">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5" name="Picture 6" descr="Google Gemini icon PNG and SVG Vector Free Download">
            <a:extLst>
              <a:ext uri="{FF2B5EF4-FFF2-40B4-BE49-F238E27FC236}">
                <a16:creationId xmlns:a16="http://schemas.microsoft.com/office/drawing/2014/main" id="{A1699167-9C40-9418-7E9A-82416D3CB18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37092" y="4054895"/>
            <a:ext cx="807967" cy="807967"/>
          </a:xfrm>
          <a:prstGeom prst="rect">
            <a:avLst/>
          </a:prstGeom>
          <a:noFill/>
          <a:extLst>
            <a:ext uri="{909E8E84-426E-40DD-AFC4-6F175D3DCCD1}">
              <a14:hiddenFill xmlns:a14="http://schemas.microsoft.com/office/drawing/2010/main">
                <a:solidFill>
                  <a:srgbClr val="FFFFFF"/>
                </a:solidFill>
              </a14:hiddenFill>
            </a:ext>
          </a:extLst>
        </p:spPr>
      </p:pic>
      <p:sp>
        <p:nvSpPr>
          <p:cNvPr id="6" name="Segnaposto contenuto 2">
            <a:extLst>
              <a:ext uri="{FF2B5EF4-FFF2-40B4-BE49-F238E27FC236}">
                <a16:creationId xmlns:a16="http://schemas.microsoft.com/office/drawing/2014/main" id="{F96705D0-45CA-27A9-845B-57933DE1653A}"/>
              </a:ext>
            </a:extLst>
          </p:cNvPr>
          <p:cNvSpPr txBox="1">
            <a:spLocks/>
          </p:cNvSpPr>
          <p:nvPr/>
        </p:nvSpPr>
        <p:spPr>
          <a:xfrm>
            <a:off x="395667" y="1700893"/>
            <a:ext cx="8596668" cy="3880773"/>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it-IT" dirty="0"/>
              <a:t>La domanda dell’utente verrà passata anche a questo nuovo modello</a:t>
            </a:r>
          </a:p>
        </p:txBody>
      </p:sp>
      <p:pic>
        <p:nvPicPr>
          <p:cNvPr id="7" name="Immagine 6" descr="Immagine che contiene nero, oscurità&#10;&#10;Descrizione generata automaticamente">
            <a:extLst>
              <a:ext uri="{FF2B5EF4-FFF2-40B4-BE49-F238E27FC236}">
                <a16:creationId xmlns:a16="http://schemas.microsoft.com/office/drawing/2014/main" id="{35C8C7E6-93DF-F301-F92C-D3E103F9ECA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09100" y="4064943"/>
            <a:ext cx="665111" cy="665111"/>
          </a:xfrm>
          <a:prstGeom prst="rect">
            <a:avLst/>
          </a:prstGeom>
        </p:spPr>
      </p:pic>
      <p:cxnSp>
        <p:nvCxnSpPr>
          <p:cNvPr id="8" name="Connettore 2 7">
            <a:extLst>
              <a:ext uri="{FF2B5EF4-FFF2-40B4-BE49-F238E27FC236}">
                <a16:creationId xmlns:a16="http://schemas.microsoft.com/office/drawing/2014/main" id="{D89F6767-194E-536F-369F-A9AD2F426DCB}"/>
              </a:ext>
            </a:extLst>
          </p:cNvPr>
          <p:cNvCxnSpPr>
            <a:cxnSpLocks/>
          </p:cNvCxnSpPr>
          <p:nvPr/>
        </p:nvCxnSpPr>
        <p:spPr>
          <a:xfrm>
            <a:off x="1844523" y="4456064"/>
            <a:ext cx="677619" cy="1"/>
          </a:xfrm>
          <a:prstGeom prst="straightConnector1">
            <a:avLst/>
          </a:prstGeom>
          <a:ln w="57150">
            <a:prstDash val="sysDash"/>
            <a:tailEnd type="triangle"/>
          </a:ln>
        </p:spPr>
        <p:style>
          <a:lnRef idx="1">
            <a:schemeClr val="accent1"/>
          </a:lnRef>
          <a:fillRef idx="0">
            <a:schemeClr val="accent1"/>
          </a:fillRef>
          <a:effectRef idx="0">
            <a:schemeClr val="accent1"/>
          </a:effectRef>
          <a:fontRef idx="minor">
            <a:schemeClr val="tx1"/>
          </a:fontRef>
        </p:style>
      </p:cxnSp>
      <p:sp>
        <p:nvSpPr>
          <p:cNvPr id="9" name="Segnaposto contenuto 2">
            <a:extLst>
              <a:ext uri="{FF2B5EF4-FFF2-40B4-BE49-F238E27FC236}">
                <a16:creationId xmlns:a16="http://schemas.microsoft.com/office/drawing/2014/main" id="{2119E48B-319F-1532-193A-F3DC35DE2F9F}"/>
              </a:ext>
            </a:extLst>
          </p:cNvPr>
          <p:cNvSpPr txBox="1">
            <a:spLocks/>
          </p:cNvSpPr>
          <p:nvPr/>
        </p:nvSpPr>
        <p:spPr>
          <a:xfrm>
            <a:off x="395667" y="1739627"/>
            <a:ext cx="8596668" cy="3880773"/>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it-IT" dirty="0"/>
              <a:t>Con l’ausilio del prompt fornito il modello sarà in grado di stabilire se la domanda esprime una preferenza o una semplice richiesta di informazioni </a:t>
            </a:r>
          </a:p>
        </p:txBody>
      </p:sp>
      <p:grpSp>
        <p:nvGrpSpPr>
          <p:cNvPr id="21" name="Gruppo 20">
            <a:extLst>
              <a:ext uri="{FF2B5EF4-FFF2-40B4-BE49-F238E27FC236}">
                <a16:creationId xmlns:a16="http://schemas.microsoft.com/office/drawing/2014/main" id="{A80FA36E-B4CF-6B23-BEEA-7ABBD413E51E}"/>
              </a:ext>
            </a:extLst>
          </p:cNvPr>
          <p:cNvGrpSpPr/>
          <p:nvPr/>
        </p:nvGrpSpPr>
        <p:grpSpPr>
          <a:xfrm>
            <a:off x="4160011" y="3318681"/>
            <a:ext cx="3178200" cy="2190938"/>
            <a:chOff x="3496480" y="3258161"/>
            <a:chExt cx="3178200" cy="2190938"/>
          </a:xfrm>
        </p:grpSpPr>
        <p:cxnSp>
          <p:nvCxnSpPr>
            <p:cNvPr id="10" name="Connettore 2 9">
              <a:extLst>
                <a:ext uri="{FF2B5EF4-FFF2-40B4-BE49-F238E27FC236}">
                  <a16:creationId xmlns:a16="http://schemas.microsoft.com/office/drawing/2014/main" id="{8ABCF291-DCF3-62AD-7E06-8BBEAED0E57E}"/>
                </a:ext>
              </a:extLst>
            </p:cNvPr>
            <p:cNvCxnSpPr>
              <a:cxnSpLocks/>
            </p:cNvCxnSpPr>
            <p:nvPr/>
          </p:nvCxnSpPr>
          <p:spPr>
            <a:xfrm flipV="1">
              <a:off x="3496480" y="4384033"/>
              <a:ext cx="1437261" cy="4593"/>
            </a:xfrm>
            <a:prstGeom prst="straightConnector1">
              <a:avLst/>
            </a:prstGeom>
            <a:ln w="57150">
              <a:prstDash val="sysDash"/>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2" name="CasellaDiTesto 11">
              <a:extLst>
                <a:ext uri="{FF2B5EF4-FFF2-40B4-BE49-F238E27FC236}">
                  <a16:creationId xmlns:a16="http://schemas.microsoft.com/office/drawing/2014/main" id="{BABDA4DD-A3AE-B5D9-3BFA-AFD3084BB969}"/>
                </a:ext>
              </a:extLst>
            </p:cNvPr>
            <p:cNvSpPr txBox="1"/>
            <p:nvPr/>
          </p:nvSpPr>
          <p:spPr>
            <a:xfrm>
              <a:off x="3496480" y="3987972"/>
              <a:ext cx="1657978" cy="369332"/>
            </a:xfrm>
            <a:prstGeom prst="rect">
              <a:avLst/>
            </a:prstGeom>
            <a:noFill/>
          </p:spPr>
          <p:txBody>
            <a:bodyPr wrap="square" rtlCol="0">
              <a:spAutoFit/>
            </a:bodyPr>
            <a:lstStyle/>
            <a:p>
              <a:r>
                <a:rPr lang="it-IT" dirty="0">
                  <a:solidFill>
                    <a:schemeClr val="accent1"/>
                  </a:solidFill>
                </a:rPr>
                <a:t>Preferenza?</a:t>
              </a:r>
            </a:p>
          </p:txBody>
        </p:sp>
        <p:cxnSp>
          <p:nvCxnSpPr>
            <p:cNvPr id="14" name="Connettore 2 13">
              <a:extLst>
                <a:ext uri="{FF2B5EF4-FFF2-40B4-BE49-F238E27FC236}">
                  <a16:creationId xmlns:a16="http://schemas.microsoft.com/office/drawing/2014/main" id="{F7721800-C6F2-FDD4-C044-533580FBF4F2}"/>
                </a:ext>
              </a:extLst>
            </p:cNvPr>
            <p:cNvCxnSpPr>
              <a:cxnSpLocks/>
            </p:cNvCxnSpPr>
            <p:nvPr/>
          </p:nvCxnSpPr>
          <p:spPr>
            <a:xfrm flipV="1">
              <a:off x="4975221" y="3680014"/>
              <a:ext cx="0" cy="1324065"/>
            </a:xfrm>
            <a:prstGeom prst="straightConnector1">
              <a:avLst/>
            </a:prstGeom>
            <a:ln w="57150">
              <a:prstDash val="sys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7" name="Connettore 2 16">
              <a:extLst>
                <a:ext uri="{FF2B5EF4-FFF2-40B4-BE49-F238E27FC236}">
                  <a16:creationId xmlns:a16="http://schemas.microsoft.com/office/drawing/2014/main" id="{E176A032-5F50-7F2E-2977-1C3D9EB40D4D}"/>
                </a:ext>
              </a:extLst>
            </p:cNvPr>
            <p:cNvCxnSpPr>
              <a:cxnSpLocks/>
            </p:cNvCxnSpPr>
            <p:nvPr/>
          </p:nvCxnSpPr>
          <p:spPr>
            <a:xfrm>
              <a:off x="5016702" y="3680013"/>
              <a:ext cx="677619" cy="1"/>
            </a:xfrm>
            <a:prstGeom prst="straightConnector1">
              <a:avLst/>
            </a:prstGeom>
            <a:ln w="57150">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18" name="Connettore 2 17">
              <a:extLst>
                <a:ext uri="{FF2B5EF4-FFF2-40B4-BE49-F238E27FC236}">
                  <a16:creationId xmlns:a16="http://schemas.microsoft.com/office/drawing/2014/main" id="{07680DA2-E415-9F83-0BF8-84807E577EB0}"/>
                </a:ext>
              </a:extLst>
            </p:cNvPr>
            <p:cNvCxnSpPr>
              <a:cxnSpLocks/>
            </p:cNvCxnSpPr>
            <p:nvPr/>
          </p:nvCxnSpPr>
          <p:spPr>
            <a:xfrm>
              <a:off x="5016702" y="5009987"/>
              <a:ext cx="677619" cy="1"/>
            </a:xfrm>
            <a:prstGeom prst="straightConnector1">
              <a:avLst/>
            </a:prstGeom>
            <a:ln w="57150">
              <a:prstDash val="sysDash"/>
              <a:tailEnd type="triangle"/>
            </a:ln>
          </p:spPr>
          <p:style>
            <a:lnRef idx="1">
              <a:schemeClr val="accent1"/>
            </a:lnRef>
            <a:fillRef idx="0">
              <a:schemeClr val="accent1"/>
            </a:fillRef>
            <a:effectRef idx="0">
              <a:schemeClr val="accent1"/>
            </a:effectRef>
            <a:fontRef idx="minor">
              <a:schemeClr val="tx1"/>
            </a:fontRef>
          </p:style>
        </p:cxnSp>
        <p:sp>
          <p:nvSpPr>
            <p:cNvPr id="19" name="CasellaDiTesto 18">
              <a:extLst>
                <a:ext uri="{FF2B5EF4-FFF2-40B4-BE49-F238E27FC236}">
                  <a16:creationId xmlns:a16="http://schemas.microsoft.com/office/drawing/2014/main" id="{27FCD36B-1634-04B9-AE83-E0B8437CE493}"/>
                </a:ext>
              </a:extLst>
            </p:cNvPr>
            <p:cNvSpPr txBox="1"/>
            <p:nvPr/>
          </p:nvSpPr>
          <p:spPr>
            <a:xfrm>
              <a:off x="5016702" y="3258161"/>
              <a:ext cx="1657978" cy="369332"/>
            </a:xfrm>
            <a:prstGeom prst="rect">
              <a:avLst/>
            </a:prstGeom>
            <a:noFill/>
          </p:spPr>
          <p:txBody>
            <a:bodyPr wrap="square" rtlCol="0">
              <a:spAutoFit/>
            </a:bodyPr>
            <a:lstStyle/>
            <a:p>
              <a:r>
                <a:rPr lang="it-IT" dirty="0">
                  <a:solidFill>
                    <a:schemeClr val="accent1"/>
                  </a:solidFill>
                </a:rPr>
                <a:t>SI’</a:t>
              </a:r>
            </a:p>
          </p:txBody>
        </p:sp>
        <p:sp>
          <p:nvSpPr>
            <p:cNvPr id="20" name="CasellaDiTesto 19">
              <a:extLst>
                <a:ext uri="{FF2B5EF4-FFF2-40B4-BE49-F238E27FC236}">
                  <a16:creationId xmlns:a16="http://schemas.microsoft.com/office/drawing/2014/main" id="{DF526BA5-FC6E-7D44-EDD0-A20FB52F4880}"/>
                </a:ext>
              </a:extLst>
            </p:cNvPr>
            <p:cNvSpPr txBox="1"/>
            <p:nvPr/>
          </p:nvSpPr>
          <p:spPr>
            <a:xfrm>
              <a:off x="4975221" y="5079767"/>
              <a:ext cx="1657978" cy="369332"/>
            </a:xfrm>
            <a:prstGeom prst="rect">
              <a:avLst/>
            </a:prstGeom>
            <a:noFill/>
          </p:spPr>
          <p:txBody>
            <a:bodyPr wrap="square" rtlCol="0">
              <a:spAutoFit/>
            </a:bodyPr>
            <a:lstStyle/>
            <a:p>
              <a:r>
                <a:rPr lang="it-IT" dirty="0">
                  <a:solidFill>
                    <a:schemeClr val="accent1"/>
                  </a:solidFill>
                </a:rPr>
                <a:t>NO</a:t>
              </a:r>
            </a:p>
          </p:txBody>
        </p:sp>
      </p:grpSp>
      <p:sp>
        <p:nvSpPr>
          <p:cNvPr id="22" name="Segnaposto contenuto 2">
            <a:extLst>
              <a:ext uri="{FF2B5EF4-FFF2-40B4-BE49-F238E27FC236}">
                <a16:creationId xmlns:a16="http://schemas.microsoft.com/office/drawing/2014/main" id="{895CD84D-9EAB-7B98-1EAA-8AE9ECCD7022}"/>
              </a:ext>
            </a:extLst>
          </p:cNvPr>
          <p:cNvSpPr txBox="1">
            <a:spLocks/>
          </p:cNvSpPr>
          <p:nvPr/>
        </p:nvSpPr>
        <p:spPr>
          <a:xfrm>
            <a:off x="395667" y="1713648"/>
            <a:ext cx="8596668" cy="3880773"/>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it-IT" dirty="0"/>
              <a:t>Nel caso in cui non esprime preferenze non dovrà fare nulla, nel caso contrario invece crea una query </a:t>
            </a:r>
            <a:r>
              <a:rPr lang="it-IT" dirty="0" err="1"/>
              <a:t>Cypher</a:t>
            </a:r>
            <a:r>
              <a:rPr lang="it-IT" dirty="0"/>
              <a:t> per stabilire la nuova relazione in Neo4J</a:t>
            </a:r>
          </a:p>
        </p:txBody>
      </p:sp>
      <p:sp>
        <p:nvSpPr>
          <p:cNvPr id="23" name="CasellaDiTesto 22">
            <a:extLst>
              <a:ext uri="{FF2B5EF4-FFF2-40B4-BE49-F238E27FC236}">
                <a16:creationId xmlns:a16="http://schemas.microsoft.com/office/drawing/2014/main" id="{4FBC49EE-4C65-A8DA-094D-F5E72171D40D}"/>
              </a:ext>
            </a:extLst>
          </p:cNvPr>
          <p:cNvSpPr txBox="1"/>
          <p:nvPr/>
        </p:nvSpPr>
        <p:spPr>
          <a:xfrm>
            <a:off x="6357852" y="4897207"/>
            <a:ext cx="2088973" cy="369332"/>
          </a:xfrm>
          <a:prstGeom prst="rect">
            <a:avLst/>
          </a:prstGeom>
          <a:noFill/>
        </p:spPr>
        <p:txBody>
          <a:bodyPr wrap="square" rtlCol="0">
            <a:spAutoFit/>
          </a:bodyPr>
          <a:lstStyle/>
          <a:p>
            <a:r>
              <a:rPr lang="it-IT" dirty="0">
                <a:solidFill>
                  <a:schemeClr val="accent1"/>
                </a:solidFill>
              </a:rPr>
              <a:t>NON FARE NULLA</a:t>
            </a:r>
          </a:p>
        </p:txBody>
      </p:sp>
      <p:sp>
        <p:nvSpPr>
          <p:cNvPr id="24" name="Rectangle 1">
            <a:extLst>
              <a:ext uri="{FF2B5EF4-FFF2-40B4-BE49-F238E27FC236}">
                <a16:creationId xmlns:a16="http://schemas.microsoft.com/office/drawing/2014/main" id="{7E5502E9-0B68-DA16-9F70-13141595B14E}"/>
              </a:ext>
            </a:extLst>
          </p:cNvPr>
          <p:cNvSpPr>
            <a:spLocks noChangeArrowheads="1"/>
          </p:cNvSpPr>
          <p:nvPr/>
        </p:nvSpPr>
        <p:spPr bwMode="auto">
          <a:xfrm>
            <a:off x="6545237" y="3174273"/>
            <a:ext cx="2612519" cy="1169551"/>
          </a:xfrm>
          <a:prstGeom prst="rect">
            <a:avLst/>
          </a:prstGeom>
          <a:solidFill>
            <a:srgbClr val="1E1E1E"/>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it-IT" altLang="it-IT" sz="1000" b="0" i="0" u="none" strike="noStrike" cap="none" normalizeH="0" baseline="0" dirty="0">
                <a:ln>
                  <a:noFill/>
                </a:ln>
                <a:solidFill>
                  <a:srgbClr val="CD9069"/>
                </a:solidFill>
                <a:effectLst/>
                <a:latin typeface="JetBrains Mono"/>
              </a:rPr>
              <a:t>MATCH (</a:t>
            </a:r>
            <a:r>
              <a:rPr kumimoji="0" lang="it-IT" altLang="it-IT" sz="1000" b="0" i="0" u="none" strike="noStrike" cap="none" normalizeH="0" baseline="0" dirty="0" err="1">
                <a:ln>
                  <a:noFill/>
                </a:ln>
                <a:solidFill>
                  <a:srgbClr val="CD9069"/>
                </a:solidFill>
                <a:effectLst/>
                <a:latin typeface="JetBrains Mono"/>
              </a:rPr>
              <a:t>u:User</a:t>
            </a:r>
            <a:r>
              <a:rPr kumimoji="0" lang="it-IT" altLang="it-IT" sz="1000" b="0" i="0" u="none" strike="noStrike" cap="none" normalizeH="0" baseline="0" dirty="0">
                <a:ln>
                  <a:noFill/>
                </a:ln>
                <a:solidFill>
                  <a:srgbClr val="CD9069"/>
                </a:solidFill>
                <a:effectLst/>
                <a:latin typeface="JetBrains Mono"/>
              </a:rPr>
              <a:t>)</a:t>
            </a:r>
            <a:br>
              <a:rPr kumimoji="0" lang="it-IT" altLang="it-IT" sz="1000" b="0" i="0" u="none" strike="noStrike" cap="none" normalizeH="0" baseline="0" dirty="0">
                <a:ln>
                  <a:noFill/>
                </a:ln>
                <a:solidFill>
                  <a:srgbClr val="CD9069"/>
                </a:solidFill>
                <a:effectLst/>
                <a:latin typeface="JetBrains Mono"/>
              </a:rPr>
            </a:br>
            <a:r>
              <a:rPr kumimoji="0" lang="it-IT" altLang="it-IT" sz="1000" b="0" i="0" u="none" strike="noStrike" cap="none" normalizeH="0" baseline="0" dirty="0">
                <a:ln>
                  <a:noFill/>
                </a:ln>
                <a:solidFill>
                  <a:srgbClr val="CD9069"/>
                </a:solidFill>
                <a:effectLst/>
                <a:latin typeface="JetBrains Mono"/>
              </a:rPr>
              <a:t>WHERE u.name = "User"</a:t>
            </a:r>
            <a:br>
              <a:rPr kumimoji="0" lang="it-IT" altLang="it-IT" sz="1000" b="0" i="0" u="none" strike="noStrike" cap="none" normalizeH="0" baseline="0" dirty="0">
                <a:ln>
                  <a:noFill/>
                </a:ln>
                <a:solidFill>
                  <a:srgbClr val="CD9069"/>
                </a:solidFill>
                <a:effectLst/>
                <a:latin typeface="JetBrains Mono"/>
              </a:rPr>
            </a:br>
            <a:r>
              <a:rPr kumimoji="0" lang="it-IT" altLang="it-IT" sz="1000" b="0" i="0" u="none" strike="noStrike" cap="none" normalizeH="0" baseline="0" dirty="0">
                <a:ln>
                  <a:noFill/>
                </a:ln>
                <a:solidFill>
                  <a:srgbClr val="CD9069"/>
                </a:solidFill>
                <a:effectLst/>
                <a:latin typeface="JetBrains Mono"/>
              </a:rPr>
              <a:t>MATCH (</a:t>
            </a:r>
            <a:r>
              <a:rPr kumimoji="0" lang="it-IT" altLang="it-IT" sz="1000" b="0" i="0" u="none" strike="noStrike" cap="none" normalizeH="0" baseline="0" dirty="0" err="1">
                <a:ln>
                  <a:noFill/>
                </a:ln>
                <a:solidFill>
                  <a:srgbClr val="CD9069"/>
                </a:solidFill>
                <a:effectLst/>
                <a:latin typeface="JetBrains Mono"/>
              </a:rPr>
              <a:t>g:Genre</a:t>
            </a:r>
            <a:r>
              <a:rPr kumimoji="0" lang="it-IT" altLang="it-IT" sz="1000" b="0" i="0" u="none" strike="noStrike" cap="none" normalizeH="0" baseline="0" dirty="0">
                <a:ln>
                  <a:noFill/>
                </a:ln>
                <a:solidFill>
                  <a:srgbClr val="CD9069"/>
                </a:solidFill>
                <a:effectLst/>
                <a:latin typeface="JetBrains Mono"/>
              </a:rPr>
              <a:t>)</a:t>
            </a:r>
            <a:br>
              <a:rPr kumimoji="0" lang="it-IT" altLang="it-IT" sz="1000" b="0" i="0" u="none" strike="noStrike" cap="none" normalizeH="0" baseline="0" dirty="0">
                <a:ln>
                  <a:noFill/>
                </a:ln>
                <a:solidFill>
                  <a:srgbClr val="CD9069"/>
                </a:solidFill>
                <a:effectLst/>
                <a:latin typeface="JetBrains Mono"/>
              </a:rPr>
            </a:br>
            <a:r>
              <a:rPr kumimoji="0" lang="it-IT" altLang="it-IT" sz="1000" b="0" i="0" u="none" strike="noStrike" cap="none" normalizeH="0" baseline="0" dirty="0">
                <a:ln>
                  <a:noFill/>
                </a:ln>
                <a:solidFill>
                  <a:srgbClr val="CD9069"/>
                </a:solidFill>
                <a:effectLst/>
                <a:latin typeface="JetBrains Mono"/>
              </a:rPr>
              <a:t>WHERE g.name = "Action"</a:t>
            </a:r>
            <a:br>
              <a:rPr kumimoji="0" lang="it-IT" altLang="it-IT" sz="1000" b="0" i="0" u="none" strike="noStrike" cap="none" normalizeH="0" baseline="0" dirty="0">
                <a:ln>
                  <a:noFill/>
                </a:ln>
                <a:solidFill>
                  <a:srgbClr val="CD9069"/>
                </a:solidFill>
                <a:effectLst/>
                <a:latin typeface="JetBrains Mono"/>
              </a:rPr>
            </a:br>
            <a:r>
              <a:rPr kumimoji="0" lang="it-IT" altLang="it-IT" sz="1000" b="0" i="0" u="none" strike="noStrike" cap="none" normalizeH="0" baseline="0" dirty="0">
                <a:ln>
                  <a:noFill/>
                </a:ln>
                <a:solidFill>
                  <a:srgbClr val="CD9069"/>
                </a:solidFill>
                <a:effectLst/>
                <a:latin typeface="JetBrains Mono"/>
              </a:rPr>
              <a:t>MERGE (u)-[</a:t>
            </a:r>
            <a:r>
              <a:rPr kumimoji="0" lang="it-IT" altLang="it-IT" sz="1000" b="0" i="0" u="none" strike="noStrike" cap="none" normalizeH="0" baseline="0" dirty="0" err="1">
                <a:ln>
                  <a:noFill/>
                </a:ln>
                <a:solidFill>
                  <a:srgbClr val="CD9069"/>
                </a:solidFill>
                <a:effectLst/>
                <a:latin typeface="JetBrains Mono"/>
              </a:rPr>
              <a:t>r:LIKES</a:t>
            </a:r>
            <a:r>
              <a:rPr kumimoji="0" lang="it-IT" altLang="it-IT" sz="1000" b="0" i="0" u="none" strike="noStrike" cap="none" normalizeH="0" baseline="0" dirty="0">
                <a:ln>
                  <a:noFill/>
                </a:ln>
                <a:solidFill>
                  <a:srgbClr val="CD9069"/>
                </a:solidFill>
                <a:effectLst/>
                <a:latin typeface="JetBrains Mono"/>
              </a:rPr>
              <a:t>]-&gt;(g)</a:t>
            </a:r>
            <a:br>
              <a:rPr kumimoji="0" lang="it-IT" altLang="it-IT" sz="1000" b="0" i="0" u="none" strike="noStrike" cap="none" normalizeH="0" baseline="0" dirty="0">
                <a:ln>
                  <a:noFill/>
                </a:ln>
                <a:solidFill>
                  <a:srgbClr val="CD9069"/>
                </a:solidFill>
                <a:effectLst/>
                <a:latin typeface="JetBrains Mono"/>
              </a:rPr>
            </a:br>
            <a:r>
              <a:rPr kumimoji="0" lang="it-IT" altLang="it-IT" sz="1000" b="0" i="0" u="none" strike="noStrike" cap="none" normalizeH="0" baseline="0" dirty="0">
                <a:ln>
                  <a:noFill/>
                </a:ln>
                <a:solidFill>
                  <a:srgbClr val="CD9069"/>
                </a:solidFill>
                <a:effectLst/>
                <a:latin typeface="JetBrains Mono"/>
              </a:rPr>
              <a:t>ON CREATE SET </a:t>
            </a:r>
            <a:r>
              <a:rPr kumimoji="0" lang="it-IT" altLang="it-IT" sz="1000" b="0" i="0" u="none" strike="noStrike" cap="none" normalizeH="0" baseline="0" dirty="0" err="1">
                <a:ln>
                  <a:noFill/>
                </a:ln>
                <a:solidFill>
                  <a:srgbClr val="CD9069"/>
                </a:solidFill>
                <a:effectLst/>
                <a:latin typeface="JetBrains Mono"/>
              </a:rPr>
              <a:t>r.count</a:t>
            </a:r>
            <a:r>
              <a:rPr kumimoji="0" lang="it-IT" altLang="it-IT" sz="1000" b="0" i="0" u="none" strike="noStrike" cap="none" normalizeH="0" baseline="0" dirty="0">
                <a:ln>
                  <a:noFill/>
                </a:ln>
                <a:solidFill>
                  <a:srgbClr val="CD9069"/>
                </a:solidFill>
                <a:effectLst/>
                <a:latin typeface="JetBrains Mono"/>
              </a:rPr>
              <a:t> = 1</a:t>
            </a:r>
            <a:br>
              <a:rPr kumimoji="0" lang="it-IT" altLang="it-IT" sz="1000" b="0" i="0" u="none" strike="noStrike" cap="none" normalizeH="0" baseline="0" dirty="0">
                <a:ln>
                  <a:noFill/>
                </a:ln>
                <a:solidFill>
                  <a:srgbClr val="CD9069"/>
                </a:solidFill>
                <a:effectLst/>
                <a:latin typeface="JetBrains Mono"/>
              </a:rPr>
            </a:br>
            <a:r>
              <a:rPr kumimoji="0" lang="it-IT" altLang="it-IT" sz="1000" b="0" i="0" u="none" strike="noStrike" cap="none" normalizeH="0" baseline="0" dirty="0">
                <a:ln>
                  <a:noFill/>
                </a:ln>
                <a:solidFill>
                  <a:srgbClr val="CD9069"/>
                </a:solidFill>
                <a:effectLst/>
                <a:latin typeface="JetBrains Mono"/>
              </a:rPr>
              <a:t>ON MATCH SET </a:t>
            </a:r>
            <a:r>
              <a:rPr kumimoji="0" lang="it-IT" altLang="it-IT" sz="1000" b="0" i="0" u="none" strike="noStrike" cap="none" normalizeH="0" baseline="0" dirty="0" err="1">
                <a:ln>
                  <a:noFill/>
                </a:ln>
                <a:solidFill>
                  <a:srgbClr val="CD9069"/>
                </a:solidFill>
                <a:effectLst/>
                <a:latin typeface="JetBrains Mono"/>
              </a:rPr>
              <a:t>r.count</a:t>
            </a:r>
            <a:r>
              <a:rPr kumimoji="0" lang="it-IT" altLang="it-IT" sz="1000" b="0" i="0" u="none" strike="noStrike" cap="none" normalizeH="0" baseline="0" dirty="0">
                <a:ln>
                  <a:noFill/>
                </a:ln>
                <a:solidFill>
                  <a:srgbClr val="CD9069"/>
                </a:solidFill>
                <a:effectLst/>
                <a:latin typeface="JetBrains Mono"/>
              </a:rPr>
              <a:t> = </a:t>
            </a:r>
            <a:r>
              <a:rPr kumimoji="0" lang="it-IT" altLang="it-IT" sz="1000" b="0" i="0" u="none" strike="noStrike" cap="none" normalizeH="0" baseline="0" dirty="0" err="1">
                <a:ln>
                  <a:noFill/>
                </a:ln>
                <a:solidFill>
                  <a:srgbClr val="CD9069"/>
                </a:solidFill>
                <a:effectLst/>
                <a:latin typeface="JetBrains Mono"/>
              </a:rPr>
              <a:t>r.count</a:t>
            </a:r>
            <a:r>
              <a:rPr kumimoji="0" lang="it-IT" altLang="it-IT" sz="1000" b="0" i="0" u="none" strike="noStrike" cap="none" normalizeH="0" baseline="0" dirty="0">
                <a:ln>
                  <a:noFill/>
                </a:ln>
                <a:solidFill>
                  <a:srgbClr val="CD9069"/>
                </a:solidFill>
                <a:effectLst/>
                <a:latin typeface="JetBrains Mono"/>
              </a:rPr>
              <a:t> + 1</a:t>
            </a:r>
            <a:endParaRPr kumimoji="0" lang="it-IT" altLang="it-IT"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0122071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1000"/>
                                        <p:tgtEl>
                                          <p:spTgt spid="3">
                                            <p:txEl>
                                              <p:pRg st="1" end="1"/>
                                            </p:txEl>
                                          </p:spTgt>
                                        </p:tgtEl>
                                      </p:cBhvr>
                                    </p:animEffect>
                                    <p:anim calcmode="lin" valueType="num">
                                      <p:cBhvr>
                                        <p:cTn id="8"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1" end="1"/>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1000"/>
                                        <p:tgtEl>
                                          <p:spTgt spid="5"/>
                                        </p:tgtEl>
                                      </p:cBhvr>
                                    </p:animEffect>
                                    <p:anim calcmode="lin" valueType="num">
                                      <p:cBhvr>
                                        <p:cTn id="18" dur="1000" fill="hold"/>
                                        <p:tgtEl>
                                          <p:spTgt spid="5"/>
                                        </p:tgtEl>
                                        <p:attrNameLst>
                                          <p:attrName>ppt_x</p:attrName>
                                        </p:attrNameLst>
                                      </p:cBhvr>
                                      <p:tavLst>
                                        <p:tav tm="0">
                                          <p:val>
                                            <p:strVal val="#ppt_x"/>
                                          </p:val>
                                        </p:tav>
                                        <p:tav tm="100000">
                                          <p:val>
                                            <p:strVal val="#ppt_x"/>
                                          </p:val>
                                        </p:tav>
                                      </p:tavLst>
                                    </p:anim>
                                    <p:anim calcmode="lin" valueType="num">
                                      <p:cBhvr>
                                        <p:cTn id="1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xit" presetSubtype="0" fill="hold" grpId="0" nodeType="clickEffect">
                                  <p:stCondLst>
                                    <p:cond delay="0"/>
                                  </p:stCondLst>
                                  <p:childTnLst>
                                    <p:animEffect transition="out" filter="fade">
                                      <p:cBhvr>
                                        <p:cTn id="23" dur="500"/>
                                        <p:tgtEl>
                                          <p:spTgt spid="3">
                                            <p:txEl>
                                              <p:pRg st="1" end="1"/>
                                            </p:txEl>
                                          </p:spTgt>
                                        </p:tgtEl>
                                      </p:cBhvr>
                                    </p:animEffect>
                                    <p:set>
                                      <p:cBhvr>
                                        <p:cTn id="24" dur="1" fill="hold">
                                          <p:stCondLst>
                                            <p:cond delay="499"/>
                                          </p:stCondLst>
                                        </p:cTn>
                                        <p:tgtEl>
                                          <p:spTgt spid="3">
                                            <p:txEl>
                                              <p:pRg st="1" end="1"/>
                                            </p:txEl>
                                          </p:spTgt>
                                        </p:tgtEl>
                                        <p:attrNameLst>
                                          <p:attrName>style.visibility</p:attrName>
                                        </p:attrNameLst>
                                      </p:cBhvr>
                                      <p:to>
                                        <p:strVal val="hidden"/>
                                      </p:to>
                                    </p:set>
                                  </p:childTnLst>
                                </p:cTn>
                              </p:par>
                              <p:par>
                                <p:cTn id="25" presetID="42" presetClass="entr" presetSubtype="0" fill="hold" nodeType="withEffect">
                                  <p:stCondLst>
                                    <p:cond delay="0"/>
                                  </p:stCondLst>
                                  <p:childTnLst>
                                    <p:set>
                                      <p:cBhvr>
                                        <p:cTn id="26" dur="1" fill="hold">
                                          <p:stCondLst>
                                            <p:cond delay="0"/>
                                          </p:stCondLst>
                                        </p:cTn>
                                        <p:tgtEl>
                                          <p:spTgt spid="6">
                                            <p:txEl>
                                              <p:pRg st="0" end="0"/>
                                            </p:txEl>
                                          </p:spTgt>
                                        </p:tgtEl>
                                        <p:attrNameLst>
                                          <p:attrName>style.visibility</p:attrName>
                                        </p:attrNameLst>
                                      </p:cBhvr>
                                      <p:to>
                                        <p:strVal val="visible"/>
                                      </p:to>
                                    </p:set>
                                    <p:animEffect transition="in" filter="fade">
                                      <p:cBhvr>
                                        <p:cTn id="27" dur="1000"/>
                                        <p:tgtEl>
                                          <p:spTgt spid="6">
                                            <p:txEl>
                                              <p:pRg st="0" end="0"/>
                                            </p:txEl>
                                          </p:spTgt>
                                        </p:tgtEl>
                                      </p:cBhvr>
                                    </p:animEffect>
                                    <p:anim calcmode="lin" valueType="num">
                                      <p:cBhvr>
                                        <p:cTn id="28"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29" dur="1000" fill="hold"/>
                                        <p:tgtEl>
                                          <p:spTgt spid="6">
                                            <p:txEl>
                                              <p:pRg st="0" end="0"/>
                                            </p:txEl>
                                          </p:spTgt>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fade">
                                      <p:cBhvr>
                                        <p:cTn id="32" dur="1000"/>
                                        <p:tgtEl>
                                          <p:spTgt spid="7"/>
                                        </p:tgtEl>
                                      </p:cBhvr>
                                    </p:animEffect>
                                    <p:anim calcmode="lin" valueType="num">
                                      <p:cBhvr>
                                        <p:cTn id="33" dur="1000" fill="hold"/>
                                        <p:tgtEl>
                                          <p:spTgt spid="7"/>
                                        </p:tgtEl>
                                        <p:attrNameLst>
                                          <p:attrName>ppt_x</p:attrName>
                                        </p:attrNameLst>
                                      </p:cBhvr>
                                      <p:tavLst>
                                        <p:tav tm="0">
                                          <p:val>
                                            <p:strVal val="#ppt_x"/>
                                          </p:val>
                                        </p:tav>
                                        <p:tav tm="100000">
                                          <p:val>
                                            <p:strVal val="#ppt_x"/>
                                          </p:val>
                                        </p:tav>
                                      </p:tavLst>
                                    </p:anim>
                                    <p:anim calcmode="lin" valueType="num">
                                      <p:cBhvr>
                                        <p:cTn id="34" dur="1000" fill="hold"/>
                                        <p:tgtEl>
                                          <p:spTgt spid="7"/>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8"/>
                                        </p:tgtEl>
                                        <p:attrNameLst>
                                          <p:attrName>style.visibility</p:attrName>
                                        </p:attrNameLst>
                                      </p:cBhvr>
                                      <p:to>
                                        <p:strVal val="visible"/>
                                      </p:to>
                                    </p:set>
                                    <p:animEffect transition="in" filter="fade">
                                      <p:cBhvr>
                                        <p:cTn id="37" dur="1000"/>
                                        <p:tgtEl>
                                          <p:spTgt spid="8"/>
                                        </p:tgtEl>
                                      </p:cBhvr>
                                    </p:animEffect>
                                    <p:anim calcmode="lin" valueType="num">
                                      <p:cBhvr>
                                        <p:cTn id="38" dur="1000" fill="hold"/>
                                        <p:tgtEl>
                                          <p:spTgt spid="8"/>
                                        </p:tgtEl>
                                        <p:attrNameLst>
                                          <p:attrName>ppt_x</p:attrName>
                                        </p:attrNameLst>
                                      </p:cBhvr>
                                      <p:tavLst>
                                        <p:tav tm="0">
                                          <p:val>
                                            <p:strVal val="#ppt_x"/>
                                          </p:val>
                                        </p:tav>
                                        <p:tav tm="100000">
                                          <p:val>
                                            <p:strVal val="#ppt_x"/>
                                          </p:val>
                                        </p:tav>
                                      </p:tavLst>
                                    </p:anim>
                                    <p:anim calcmode="lin" valueType="num">
                                      <p:cBhvr>
                                        <p:cTn id="39"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10" presetClass="exit" presetSubtype="0" fill="hold" grpId="0" nodeType="clickEffect">
                                  <p:stCondLst>
                                    <p:cond delay="0"/>
                                  </p:stCondLst>
                                  <p:childTnLst>
                                    <p:animEffect transition="out" filter="fade">
                                      <p:cBhvr>
                                        <p:cTn id="43" dur="500"/>
                                        <p:tgtEl>
                                          <p:spTgt spid="6">
                                            <p:txEl>
                                              <p:pRg st="0" end="0"/>
                                            </p:txEl>
                                          </p:spTgt>
                                        </p:tgtEl>
                                      </p:cBhvr>
                                    </p:animEffect>
                                    <p:set>
                                      <p:cBhvr>
                                        <p:cTn id="44" dur="1" fill="hold">
                                          <p:stCondLst>
                                            <p:cond delay="499"/>
                                          </p:stCondLst>
                                        </p:cTn>
                                        <p:tgtEl>
                                          <p:spTgt spid="6">
                                            <p:txEl>
                                              <p:pRg st="0" end="0"/>
                                            </p:txEl>
                                          </p:spTgt>
                                        </p:tgtEl>
                                        <p:attrNameLst>
                                          <p:attrName>style.visibility</p:attrName>
                                        </p:attrNameLst>
                                      </p:cBhvr>
                                      <p:to>
                                        <p:strVal val="hidden"/>
                                      </p:to>
                                    </p:set>
                                  </p:childTnLst>
                                </p:cTn>
                              </p:par>
                              <p:par>
                                <p:cTn id="45" presetID="42" presetClass="entr" presetSubtype="0" fill="hold" nodeType="withEffect">
                                  <p:stCondLst>
                                    <p:cond delay="0"/>
                                  </p:stCondLst>
                                  <p:childTnLst>
                                    <p:set>
                                      <p:cBhvr>
                                        <p:cTn id="46" dur="1" fill="hold">
                                          <p:stCondLst>
                                            <p:cond delay="0"/>
                                          </p:stCondLst>
                                        </p:cTn>
                                        <p:tgtEl>
                                          <p:spTgt spid="9">
                                            <p:txEl>
                                              <p:pRg st="0" end="0"/>
                                            </p:txEl>
                                          </p:spTgt>
                                        </p:tgtEl>
                                        <p:attrNameLst>
                                          <p:attrName>style.visibility</p:attrName>
                                        </p:attrNameLst>
                                      </p:cBhvr>
                                      <p:to>
                                        <p:strVal val="visible"/>
                                      </p:to>
                                    </p:set>
                                    <p:animEffect transition="in" filter="fade">
                                      <p:cBhvr>
                                        <p:cTn id="47" dur="1000"/>
                                        <p:tgtEl>
                                          <p:spTgt spid="9">
                                            <p:txEl>
                                              <p:pRg st="0" end="0"/>
                                            </p:txEl>
                                          </p:spTgt>
                                        </p:tgtEl>
                                      </p:cBhvr>
                                    </p:animEffect>
                                    <p:anim calcmode="lin" valueType="num">
                                      <p:cBhvr>
                                        <p:cTn id="48"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49" dur="1000" fill="hold"/>
                                        <p:tgtEl>
                                          <p:spTgt spid="9">
                                            <p:txEl>
                                              <p:pRg st="0" end="0"/>
                                            </p:txEl>
                                          </p:spTgt>
                                        </p:tgtEl>
                                        <p:attrNameLst>
                                          <p:attrName>ppt_y</p:attrName>
                                        </p:attrNameLst>
                                      </p:cBhvr>
                                      <p:tavLst>
                                        <p:tav tm="0">
                                          <p:val>
                                            <p:strVal val="#ppt_y+.1"/>
                                          </p:val>
                                        </p:tav>
                                        <p:tav tm="100000">
                                          <p:val>
                                            <p:strVal val="#ppt_y"/>
                                          </p:val>
                                        </p:tav>
                                      </p:tavLst>
                                    </p:anim>
                                  </p:childTnLst>
                                </p:cTn>
                              </p:par>
                              <p:par>
                                <p:cTn id="50" presetID="42" presetClass="entr" presetSubtype="0" fill="hold" nodeType="withEffect">
                                  <p:stCondLst>
                                    <p:cond delay="0"/>
                                  </p:stCondLst>
                                  <p:childTnLst>
                                    <p:set>
                                      <p:cBhvr>
                                        <p:cTn id="51" dur="1" fill="hold">
                                          <p:stCondLst>
                                            <p:cond delay="0"/>
                                          </p:stCondLst>
                                        </p:cTn>
                                        <p:tgtEl>
                                          <p:spTgt spid="21"/>
                                        </p:tgtEl>
                                        <p:attrNameLst>
                                          <p:attrName>style.visibility</p:attrName>
                                        </p:attrNameLst>
                                      </p:cBhvr>
                                      <p:to>
                                        <p:strVal val="visible"/>
                                      </p:to>
                                    </p:set>
                                    <p:animEffect transition="in" filter="fade">
                                      <p:cBhvr>
                                        <p:cTn id="52" dur="1000"/>
                                        <p:tgtEl>
                                          <p:spTgt spid="21"/>
                                        </p:tgtEl>
                                      </p:cBhvr>
                                    </p:animEffect>
                                    <p:anim calcmode="lin" valueType="num">
                                      <p:cBhvr>
                                        <p:cTn id="53" dur="1000" fill="hold"/>
                                        <p:tgtEl>
                                          <p:spTgt spid="21"/>
                                        </p:tgtEl>
                                        <p:attrNameLst>
                                          <p:attrName>ppt_x</p:attrName>
                                        </p:attrNameLst>
                                      </p:cBhvr>
                                      <p:tavLst>
                                        <p:tav tm="0">
                                          <p:val>
                                            <p:strVal val="#ppt_x"/>
                                          </p:val>
                                        </p:tav>
                                        <p:tav tm="100000">
                                          <p:val>
                                            <p:strVal val="#ppt_x"/>
                                          </p:val>
                                        </p:tav>
                                      </p:tavLst>
                                    </p:anim>
                                    <p:anim calcmode="lin" valueType="num">
                                      <p:cBhvr>
                                        <p:cTn id="54" dur="1000" fill="hold"/>
                                        <p:tgtEl>
                                          <p:spTgt spid="21"/>
                                        </p:tgtEl>
                                        <p:attrNameLst>
                                          <p:attrName>ppt_y</p:attrName>
                                        </p:attrNameLst>
                                      </p:cBhvr>
                                      <p:tavLst>
                                        <p:tav tm="0">
                                          <p:val>
                                            <p:strVal val="#ppt_y+.1"/>
                                          </p:val>
                                        </p:tav>
                                        <p:tav tm="100000">
                                          <p:val>
                                            <p:strVal val="#ppt_y"/>
                                          </p:val>
                                        </p:tav>
                                      </p:tavLst>
                                    </p:anim>
                                  </p:childTnLst>
                                </p:cTn>
                              </p:par>
                            </p:childTnLst>
                          </p:cTn>
                        </p:par>
                      </p:childTnLst>
                    </p:cTn>
                  </p:par>
                  <p:par>
                    <p:cTn id="55" fill="hold">
                      <p:stCondLst>
                        <p:cond delay="indefinite"/>
                      </p:stCondLst>
                      <p:childTnLst>
                        <p:par>
                          <p:cTn id="56" fill="hold">
                            <p:stCondLst>
                              <p:cond delay="0"/>
                            </p:stCondLst>
                            <p:childTnLst>
                              <p:par>
                                <p:cTn id="57" presetID="10" presetClass="exit" presetSubtype="0" fill="hold" grpId="0" nodeType="clickEffect">
                                  <p:stCondLst>
                                    <p:cond delay="0"/>
                                  </p:stCondLst>
                                  <p:childTnLst>
                                    <p:animEffect transition="out" filter="fade">
                                      <p:cBhvr>
                                        <p:cTn id="58" dur="500"/>
                                        <p:tgtEl>
                                          <p:spTgt spid="9">
                                            <p:txEl>
                                              <p:pRg st="0" end="0"/>
                                            </p:txEl>
                                          </p:spTgt>
                                        </p:tgtEl>
                                      </p:cBhvr>
                                    </p:animEffect>
                                    <p:set>
                                      <p:cBhvr>
                                        <p:cTn id="59" dur="1" fill="hold">
                                          <p:stCondLst>
                                            <p:cond delay="499"/>
                                          </p:stCondLst>
                                        </p:cTn>
                                        <p:tgtEl>
                                          <p:spTgt spid="9">
                                            <p:txEl>
                                              <p:pRg st="0" end="0"/>
                                            </p:txEl>
                                          </p:spTgt>
                                        </p:tgtEl>
                                        <p:attrNameLst>
                                          <p:attrName>style.visibility</p:attrName>
                                        </p:attrNameLst>
                                      </p:cBhvr>
                                      <p:to>
                                        <p:strVal val="hidden"/>
                                      </p:to>
                                    </p:set>
                                  </p:childTnLst>
                                </p:cTn>
                              </p:par>
                              <p:par>
                                <p:cTn id="60" presetID="42" presetClass="entr" presetSubtype="0" fill="hold" nodeType="withEffect">
                                  <p:stCondLst>
                                    <p:cond delay="0"/>
                                  </p:stCondLst>
                                  <p:childTnLst>
                                    <p:set>
                                      <p:cBhvr>
                                        <p:cTn id="61" dur="1" fill="hold">
                                          <p:stCondLst>
                                            <p:cond delay="0"/>
                                          </p:stCondLst>
                                        </p:cTn>
                                        <p:tgtEl>
                                          <p:spTgt spid="22">
                                            <p:txEl>
                                              <p:pRg st="0" end="0"/>
                                            </p:txEl>
                                          </p:spTgt>
                                        </p:tgtEl>
                                        <p:attrNameLst>
                                          <p:attrName>style.visibility</p:attrName>
                                        </p:attrNameLst>
                                      </p:cBhvr>
                                      <p:to>
                                        <p:strVal val="visible"/>
                                      </p:to>
                                    </p:set>
                                    <p:animEffect transition="in" filter="fade">
                                      <p:cBhvr>
                                        <p:cTn id="62" dur="1000"/>
                                        <p:tgtEl>
                                          <p:spTgt spid="22">
                                            <p:txEl>
                                              <p:pRg st="0" end="0"/>
                                            </p:txEl>
                                          </p:spTgt>
                                        </p:tgtEl>
                                      </p:cBhvr>
                                    </p:animEffect>
                                    <p:anim calcmode="lin" valueType="num">
                                      <p:cBhvr>
                                        <p:cTn id="63" dur="1000" fill="hold"/>
                                        <p:tgtEl>
                                          <p:spTgt spid="22">
                                            <p:txEl>
                                              <p:pRg st="0" end="0"/>
                                            </p:txEl>
                                          </p:spTgt>
                                        </p:tgtEl>
                                        <p:attrNameLst>
                                          <p:attrName>ppt_x</p:attrName>
                                        </p:attrNameLst>
                                      </p:cBhvr>
                                      <p:tavLst>
                                        <p:tav tm="0">
                                          <p:val>
                                            <p:strVal val="#ppt_x"/>
                                          </p:val>
                                        </p:tav>
                                        <p:tav tm="100000">
                                          <p:val>
                                            <p:strVal val="#ppt_x"/>
                                          </p:val>
                                        </p:tav>
                                      </p:tavLst>
                                    </p:anim>
                                    <p:anim calcmode="lin" valueType="num">
                                      <p:cBhvr>
                                        <p:cTn id="64" dur="1000" fill="hold"/>
                                        <p:tgtEl>
                                          <p:spTgt spid="22">
                                            <p:txEl>
                                              <p:pRg st="0" end="0"/>
                                            </p:txEl>
                                          </p:spTgt>
                                        </p:tgtEl>
                                        <p:attrNameLst>
                                          <p:attrName>ppt_y</p:attrName>
                                        </p:attrNameLst>
                                      </p:cBhvr>
                                      <p:tavLst>
                                        <p:tav tm="0">
                                          <p:val>
                                            <p:strVal val="#ppt_y+.1"/>
                                          </p:val>
                                        </p:tav>
                                        <p:tav tm="100000">
                                          <p:val>
                                            <p:strVal val="#ppt_y"/>
                                          </p:val>
                                        </p:tav>
                                      </p:tavLst>
                                    </p:anim>
                                  </p:childTnLst>
                                </p:cTn>
                              </p:par>
                              <p:par>
                                <p:cTn id="65" presetID="42" presetClass="entr" presetSubtype="0" fill="hold" grpId="0" nodeType="withEffect">
                                  <p:stCondLst>
                                    <p:cond delay="0"/>
                                  </p:stCondLst>
                                  <p:childTnLst>
                                    <p:set>
                                      <p:cBhvr>
                                        <p:cTn id="66" dur="1" fill="hold">
                                          <p:stCondLst>
                                            <p:cond delay="0"/>
                                          </p:stCondLst>
                                        </p:cTn>
                                        <p:tgtEl>
                                          <p:spTgt spid="24"/>
                                        </p:tgtEl>
                                        <p:attrNameLst>
                                          <p:attrName>style.visibility</p:attrName>
                                        </p:attrNameLst>
                                      </p:cBhvr>
                                      <p:to>
                                        <p:strVal val="visible"/>
                                      </p:to>
                                    </p:set>
                                    <p:animEffect transition="in" filter="fade">
                                      <p:cBhvr>
                                        <p:cTn id="67" dur="1000"/>
                                        <p:tgtEl>
                                          <p:spTgt spid="24"/>
                                        </p:tgtEl>
                                      </p:cBhvr>
                                    </p:animEffect>
                                    <p:anim calcmode="lin" valueType="num">
                                      <p:cBhvr>
                                        <p:cTn id="68" dur="1000" fill="hold"/>
                                        <p:tgtEl>
                                          <p:spTgt spid="24"/>
                                        </p:tgtEl>
                                        <p:attrNameLst>
                                          <p:attrName>ppt_x</p:attrName>
                                        </p:attrNameLst>
                                      </p:cBhvr>
                                      <p:tavLst>
                                        <p:tav tm="0">
                                          <p:val>
                                            <p:strVal val="#ppt_x"/>
                                          </p:val>
                                        </p:tav>
                                        <p:tav tm="100000">
                                          <p:val>
                                            <p:strVal val="#ppt_x"/>
                                          </p:val>
                                        </p:tav>
                                      </p:tavLst>
                                    </p:anim>
                                    <p:anim calcmode="lin" valueType="num">
                                      <p:cBhvr>
                                        <p:cTn id="69" dur="1000" fill="hold"/>
                                        <p:tgtEl>
                                          <p:spTgt spid="24"/>
                                        </p:tgtEl>
                                        <p:attrNameLst>
                                          <p:attrName>ppt_y</p:attrName>
                                        </p:attrNameLst>
                                      </p:cBhvr>
                                      <p:tavLst>
                                        <p:tav tm="0">
                                          <p:val>
                                            <p:strVal val="#ppt_y+.1"/>
                                          </p:val>
                                        </p:tav>
                                        <p:tav tm="100000">
                                          <p:val>
                                            <p:strVal val="#ppt_y"/>
                                          </p:val>
                                        </p:tav>
                                      </p:tavLst>
                                    </p:anim>
                                  </p:childTnLst>
                                </p:cTn>
                              </p:par>
                              <p:par>
                                <p:cTn id="70" presetID="42" presetClass="entr" presetSubtype="0" fill="hold" grpId="0" nodeType="withEffect">
                                  <p:stCondLst>
                                    <p:cond delay="0"/>
                                  </p:stCondLst>
                                  <p:childTnLst>
                                    <p:set>
                                      <p:cBhvr>
                                        <p:cTn id="71" dur="1" fill="hold">
                                          <p:stCondLst>
                                            <p:cond delay="0"/>
                                          </p:stCondLst>
                                        </p:cTn>
                                        <p:tgtEl>
                                          <p:spTgt spid="23"/>
                                        </p:tgtEl>
                                        <p:attrNameLst>
                                          <p:attrName>style.visibility</p:attrName>
                                        </p:attrNameLst>
                                      </p:cBhvr>
                                      <p:to>
                                        <p:strVal val="visible"/>
                                      </p:to>
                                    </p:set>
                                    <p:animEffect transition="in" filter="fade">
                                      <p:cBhvr>
                                        <p:cTn id="72" dur="1000"/>
                                        <p:tgtEl>
                                          <p:spTgt spid="23"/>
                                        </p:tgtEl>
                                      </p:cBhvr>
                                    </p:animEffect>
                                    <p:anim calcmode="lin" valueType="num">
                                      <p:cBhvr>
                                        <p:cTn id="73" dur="1000" fill="hold"/>
                                        <p:tgtEl>
                                          <p:spTgt spid="23"/>
                                        </p:tgtEl>
                                        <p:attrNameLst>
                                          <p:attrName>ppt_x</p:attrName>
                                        </p:attrNameLst>
                                      </p:cBhvr>
                                      <p:tavLst>
                                        <p:tav tm="0">
                                          <p:val>
                                            <p:strVal val="#ppt_x"/>
                                          </p:val>
                                        </p:tav>
                                        <p:tav tm="100000">
                                          <p:val>
                                            <p:strVal val="#ppt_x"/>
                                          </p:val>
                                        </p:tav>
                                      </p:tavLst>
                                    </p:anim>
                                    <p:anim calcmode="lin" valueType="num">
                                      <p:cBhvr>
                                        <p:cTn id="74"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ID="10" presetClass="exit" presetSubtype="0" fill="hold" grpId="0" nodeType="clickEffect">
                                  <p:stCondLst>
                                    <p:cond delay="0"/>
                                  </p:stCondLst>
                                  <p:childTnLst>
                                    <p:animEffect transition="out" filter="fade">
                                      <p:cBhvr>
                                        <p:cTn id="78" dur="500"/>
                                        <p:tgtEl>
                                          <p:spTgt spid="22">
                                            <p:txEl>
                                              <p:pRg st="0" end="0"/>
                                            </p:txEl>
                                          </p:spTgt>
                                        </p:tgtEl>
                                      </p:cBhvr>
                                    </p:animEffect>
                                    <p:set>
                                      <p:cBhvr>
                                        <p:cTn id="79" dur="1" fill="hold">
                                          <p:stCondLst>
                                            <p:cond delay="499"/>
                                          </p:stCondLst>
                                        </p:cTn>
                                        <p:tgtEl>
                                          <p:spTgt spid="22">
                                            <p:txEl>
                                              <p:pRg st="0" end="0"/>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animBg="1"/>
      <p:bldP spid="6" grpId="0" uiExpand="1" build="p"/>
      <p:bldP spid="9" grpId="0" uiExpand="1" build="p"/>
      <p:bldP spid="22" grpId="0" uiExpand="1" build="p"/>
      <p:bldP spid="23" grpId="0"/>
      <p:bldP spid="24"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F9D206A-B9F1-FCC2-7B75-1ACFFB61B920}"/>
              </a:ext>
            </a:extLst>
          </p:cNvPr>
          <p:cNvSpPr>
            <a:spLocks noGrp="1"/>
          </p:cNvSpPr>
          <p:nvPr>
            <p:ph type="title"/>
          </p:nvPr>
        </p:nvSpPr>
        <p:spPr>
          <a:xfrm>
            <a:off x="426124" y="278004"/>
            <a:ext cx="9391115" cy="1320800"/>
          </a:xfrm>
        </p:spPr>
        <p:txBody>
          <a:bodyPr/>
          <a:lstStyle/>
          <a:p>
            <a:r>
              <a:rPr lang="it-IT" dirty="0"/>
              <a:t>Prompt per la gestione delle preferenze </a:t>
            </a:r>
            <a:r>
              <a:rPr lang="it-IT" sz="1800" dirty="0"/>
              <a:t>[1/2]</a:t>
            </a:r>
            <a:endParaRPr lang="it-IT" dirty="0"/>
          </a:p>
        </p:txBody>
      </p:sp>
      <p:sp>
        <p:nvSpPr>
          <p:cNvPr id="3" name="Segnaposto contenuto 2">
            <a:extLst>
              <a:ext uri="{FF2B5EF4-FFF2-40B4-BE49-F238E27FC236}">
                <a16:creationId xmlns:a16="http://schemas.microsoft.com/office/drawing/2014/main" id="{1F3FCE4A-51C0-85AC-6B22-DE59CAA7BDBE}"/>
              </a:ext>
            </a:extLst>
          </p:cNvPr>
          <p:cNvSpPr>
            <a:spLocks noGrp="1"/>
          </p:cNvSpPr>
          <p:nvPr>
            <p:ph idx="1"/>
          </p:nvPr>
        </p:nvSpPr>
        <p:spPr>
          <a:xfrm>
            <a:off x="606996" y="1488613"/>
            <a:ext cx="8596668" cy="3880773"/>
          </a:xfrm>
        </p:spPr>
        <p:txBody>
          <a:bodyPr/>
          <a:lstStyle/>
          <a:p>
            <a:r>
              <a:rPr lang="it-IT" dirty="0"/>
              <a:t>In questo prompt è stato necessario solo riconoscere se la domanda stabilisce una preferenza o meno</a:t>
            </a:r>
          </a:p>
          <a:p>
            <a:r>
              <a:rPr lang="it-IT" dirty="0"/>
              <a:t>Per capire cosa abbiamo inteso come </a:t>
            </a:r>
            <a:r>
              <a:rPr lang="it-IT" b="1" dirty="0"/>
              <a:t>preferenza </a:t>
            </a:r>
            <a:r>
              <a:rPr lang="it-IT" dirty="0"/>
              <a:t>basta leggere il prompt:</a:t>
            </a:r>
          </a:p>
        </p:txBody>
      </p:sp>
      <p:sp>
        <p:nvSpPr>
          <p:cNvPr id="4" name="Rectangle 1">
            <a:extLst>
              <a:ext uri="{FF2B5EF4-FFF2-40B4-BE49-F238E27FC236}">
                <a16:creationId xmlns:a16="http://schemas.microsoft.com/office/drawing/2014/main" id="{C3FD7FB6-A3F9-EDB5-58A5-E77D6E8E2F0E}"/>
              </a:ext>
            </a:extLst>
          </p:cNvPr>
          <p:cNvSpPr>
            <a:spLocks noChangeArrowheads="1"/>
          </p:cNvSpPr>
          <p:nvPr/>
        </p:nvSpPr>
        <p:spPr bwMode="auto">
          <a:xfrm>
            <a:off x="717528" y="3061062"/>
            <a:ext cx="9188289" cy="2308324"/>
          </a:xfrm>
          <a:prstGeom prst="rect">
            <a:avLst/>
          </a:prstGeom>
          <a:solidFill>
            <a:srgbClr val="1E1E1E"/>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it-IT" altLang="it-IT" sz="1600" b="0" i="0" u="none" strike="noStrike" cap="none" normalizeH="0" baseline="0" dirty="0">
                <a:ln>
                  <a:noFill/>
                </a:ln>
                <a:solidFill>
                  <a:srgbClr val="CD9069"/>
                </a:solidFill>
                <a:effectLst/>
                <a:latin typeface="JetBrains Mono"/>
              </a:rPr>
              <a:t>In base alla seguente domanda: {</a:t>
            </a:r>
            <a:r>
              <a:rPr kumimoji="0" lang="it-IT" altLang="it-IT" sz="1600" b="0" i="0" u="none" strike="noStrike" cap="none" normalizeH="0" baseline="0" dirty="0" err="1">
                <a:ln>
                  <a:noFill/>
                </a:ln>
                <a:solidFill>
                  <a:srgbClr val="CD9069"/>
                </a:solidFill>
                <a:effectLst/>
                <a:latin typeface="JetBrains Mono"/>
              </a:rPr>
              <a:t>question</a:t>
            </a:r>
            <a:r>
              <a:rPr kumimoji="0" lang="it-IT" altLang="it-IT" sz="1600" b="0" i="0" u="none" strike="noStrike" cap="none" normalizeH="0" baseline="0" dirty="0">
                <a:ln>
                  <a:noFill/>
                </a:ln>
                <a:solidFill>
                  <a:srgbClr val="CD9069"/>
                </a:solidFill>
                <a:effectLst/>
                <a:latin typeface="JetBrains Mono"/>
              </a:rPr>
              <a:t>} stabilisci se esprime una preferenza o no.</a:t>
            </a:r>
            <a:endParaRPr lang="it-IT" altLang="it-IT" sz="1600" dirty="0">
              <a:solidFill>
                <a:srgbClr val="CD9069"/>
              </a:solidFill>
              <a:latin typeface="JetBrains Mono"/>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it-IT" altLang="it-IT" sz="1600" b="1" i="0" u="none" strike="noStrike" cap="none" normalizeH="0" baseline="0" dirty="0">
                <a:ln>
                  <a:noFill/>
                </a:ln>
                <a:solidFill>
                  <a:srgbClr val="CD9069"/>
                </a:solidFill>
                <a:effectLst/>
                <a:latin typeface="JetBrains Mono"/>
              </a:rPr>
              <a:t>Consideriamo come preferenza</a:t>
            </a:r>
            <a:r>
              <a:rPr kumimoji="0" lang="it-IT" altLang="it-IT" sz="1600" b="0" i="0" u="none" strike="noStrike" cap="none" normalizeH="0" baseline="0" dirty="0">
                <a:ln>
                  <a:noFill/>
                </a:ln>
                <a:solidFill>
                  <a:srgbClr val="CD9069"/>
                </a:solidFill>
                <a:effectLst/>
                <a:latin typeface="JetBrains Mono"/>
              </a:rPr>
              <a:t> </a:t>
            </a:r>
            <a:r>
              <a:rPr kumimoji="0" lang="it-IT" altLang="it-IT" sz="1600" b="1" i="0" u="none" strike="noStrike" cap="none" normalizeH="0" baseline="0" dirty="0">
                <a:ln>
                  <a:noFill/>
                </a:ln>
                <a:solidFill>
                  <a:srgbClr val="CD9069"/>
                </a:solidFill>
                <a:effectLst/>
                <a:latin typeface="JetBrains Mono"/>
              </a:rPr>
              <a:t>tutte le volte in cui l'utente chiede un consiglio su un film, su un attore o su</a:t>
            </a:r>
          </a:p>
          <a:p>
            <a:pPr marL="0" marR="0" lvl="0" indent="0" algn="l" defTabSz="914400" rtl="0" eaLnBrk="0" fontAlgn="base" latinLnBrk="0" hangingPunct="0">
              <a:lnSpc>
                <a:spcPct val="100000"/>
              </a:lnSpc>
              <a:spcBef>
                <a:spcPct val="0"/>
              </a:spcBef>
              <a:spcAft>
                <a:spcPct val="0"/>
              </a:spcAft>
              <a:buClrTx/>
              <a:buSzTx/>
              <a:buFontTx/>
              <a:buNone/>
              <a:tabLst/>
            </a:pPr>
            <a:r>
              <a:rPr kumimoji="0" lang="it-IT" altLang="it-IT" sz="1600" b="1" i="0" u="none" strike="noStrike" cap="none" normalizeH="0" baseline="0" dirty="0">
                <a:ln>
                  <a:noFill/>
                </a:ln>
                <a:solidFill>
                  <a:srgbClr val="CD9069"/>
                </a:solidFill>
                <a:effectLst/>
                <a:latin typeface="JetBrains Mono"/>
              </a:rPr>
              <a:t>un genere.</a:t>
            </a:r>
            <a:endParaRPr lang="it-IT" altLang="it-IT" sz="1600" b="1" dirty="0">
              <a:solidFill>
                <a:srgbClr val="CD9069"/>
              </a:solidFill>
              <a:latin typeface="JetBrains Mono"/>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it-IT" altLang="it-IT" sz="1600" b="0" i="0" u="none" strike="noStrike" cap="none" normalizeH="0" baseline="0" dirty="0">
                <a:ln>
                  <a:noFill/>
                </a:ln>
                <a:solidFill>
                  <a:srgbClr val="CD9069"/>
                </a:solidFill>
                <a:effectLst/>
                <a:latin typeface="JetBrains Mono"/>
              </a:rPr>
              <a:t>Esempio di preferenza: Suggeriscimi un film di [attore]. Consigliami un film di [attore]. Consigliami un film</a:t>
            </a:r>
          </a:p>
          <a:p>
            <a:pPr marL="0" marR="0" lvl="0" indent="0" algn="l" defTabSz="914400" rtl="0" eaLnBrk="0" fontAlgn="base" latinLnBrk="0" hangingPunct="0">
              <a:lnSpc>
                <a:spcPct val="100000"/>
              </a:lnSpc>
              <a:spcBef>
                <a:spcPct val="0"/>
              </a:spcBef>
              <a:spcAft>
                <a:spcPct val="0"/>
              </a:spcAft>
              <a:buClrTx/>
              <a:buSzTx/>
              <a:buFontTx/>
              <a:buNone/>
              <a:tabLst/>
            </a:pPr>
            <a:r>
              <a:rPr kumimoji="0" lang="it-IT" altLang="it-IT" sz="1600" b="0" i="0" u="none" strike="noStrike" cap="none" normalizeH="0" baseline="0" dirty="0">
                <a:ln>
                  <a:noFill/>
                </a:ln>
                <a:solidFill>
                  <a:srgbClr val="CD9069"/>
                </a:solidFill>
                <a:effectLst/>
                <a:latin typeface="JetBrains Mono"/>
              </a:rPr>
              <a:t>[genere] etc...</a:t>
            </a:r>
          </a:p>
          <a:p>
            <a:pPr marL="0" marR="0" lvl="0" indent="0" algn="l" defTabSz="914400" rtl="0" eaLnBrk="0" fontAlgn="base" latinLnBrk="0" hangingPunct="0">
              <a:lnSpc>
                <a:spcPct val="100000"/>
              </a:lnSpc>
              <a:spcBef>
                <a:spcPct val="0"/>
              </a:spcBef>
              <a:spcAft>
                <a:spcPct val="0"/>
              </a:spcAft>
              <a:buClrTx/>
              <a:buSzTx/>
              <a:buFontTx/>
              <a:buNone/>
              <a:tabLst/>
            </a:pPr>
            <a:endParaRPr lang="it-IT" altLang="it-IT" sz="1600" dirty="0">
              <a:solidFill>
                <a:srgbClr val="CD9069"/>
              </a:solidFill>
              <a:latin typeface="JetBrains Mono"/>
            </a:endParaRPr>
          </a:p>
          <a:p>
            <a:pPr marL="0" marR="0" lvl="0" indent="0" algn="l" defTabSz="914400" rtl="0" eaLnBrk="0" fontAlgn="base" latinLnBrk="0" hangingPunct="0">
              <a:lnSpc>
                <a:spcPct val="100000"/>
              </a:lnSpc>
              <a:spcBef>
                <a:spcPct val="0"/>
              </a:spcBef>
              <a:spcAft>
                <a:spcPct val="0"/>
              </a:spcAft>
              <a:buClrTx/>
              <a:buSzTx/>
              <a:buFontTx/>
              <a:buNone/>
              <a:tabLst/>
            </a:pPr>
            <a:endParaRPr lang="it-IT" altLang="it-IT" sz="1600" dirty="0">
              <a:solidFill>
                <a:srgbClr val="CD9069"/>
              </a:solidFill>
              <a:latin typeface="JetBrains Mono"/>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it-IT" altLang="it-IT" sz="1600" b="0" i="0" u="none" strike="noStrike" cap="none" normalizeH="0" baseline="0" dirty="0">
                <a:ln>
                  <a:noFill/>
                </a:ln>
                <a:solidFill>
                  <a:srgbClr val="CD9069"/>
                </a:solidFill>
                <a:effectLst/>
                <a:latin typeface="JetBrains Mono"/>
              </a:rPr>
              <a:t>Se viene espressa una preferenza: crea una query </a:t>
            </a:r>
            <a:r>
              <a:rPr kumimoji="0" lang="it-IT" altLang="it-IT" sz="1600" b="0" i="0" u="none" strike="noStrike" cap="none" normalizeH="0" baseline="0" dirty="0" err="1">
                <a:ln>
                  <a:noFill/>
                </a:ln>
                <a:solidFill>
                  <a:srgbClr val="CD9069"/>
                </a:solidFill>
                <a:effectLst/>
                <a:latin typeface="JetBrains Mono"/>
              </a:rPr>
              <a:t>Cypher</a:t>
            </a:r>
            <a:r>
              <a:rPr kumimoji="0" lang="it-IT" altLang="it-IT" sz="1600" b="0" i="0" u="none" strike="noStrike" cap="none" normalizeH="0" baseline="0" dirty="0">
                <a:ln>
                  <a:noFill/>
                </a:ln>
                <a:solidFill>
                  <a:srgbClr val="CD9069"/>
                </a:solidFill>
                <a:effectLst/>
                <a:latin typeface="JetBrains Mono"/>
              </a:rPr>
              <a:t> per interrogare un database grafico, se non esprime una preferenza rispondi con NO</a:t>
            </a:r>
            <a:endParaRPr kumimoji="0" lang="it-IT" altLang="it-IT" sz="36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7720143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BFB5F6A-F458-19DE-DADA-0470ABE2267E}"/>
              </a:ext>
            </a:extLst>
          </p:cNvPr>
          <p:cNvSpPr>
            <a:spLocks noGrp="1"/>
          </p:cNvSpPr>
          <p:nvPr>
            <p:ph type="title"/>
          </p:nvPr>
        </p:nvSpPr>
        <p:spPr/>
        <p:txBody>
          <a:bodyPr/>
          <a:lstStyle/>
          <a:p>
            <a:r>
              <a:rPr lang="it-IT" dirty="0"/>
              <a:t>La Richiesta</a:t>
            </a:r>
          </a:p>
        </p:txBody>
      </p:sp>
      <p:sp>
        <p:nvSpPr>
          <p:cNvPr id="4" name="Rettangolo con angoli arrotondati 3">
            <a:extLst>
              <a:ext uri="{FF2B5EF4-FFF2-40B4-BE49-F238E27FC236}">
                <a16:creationId xmlns:a16="http://schemas.microsoft.com/office/drawing/2014/main" id="{D7673718-D6BC-9034-B86C-A3E1FD60B7C7}"/>
              </a:ext>
            </a:extLst>
          </p:cNvPr>
          <p:cNvSpPr/>
          <p:nvPr/>
        </p:nvSpPr>
        <p:spPr>
          <a:xfrm>
            <a:off x="3241886" y="1930400"/>
            <a:ext cx="4036737" cy="3502937"/>
          </a:xfrm>
          <a:prstGeom prst="roundRect">
            <a:avLst/>
          </a:prstGeom>
          <a:solidFill>
            <a:schemeClr val="bg1">
              <a:lumMod val="95000"/>
            </a:schemeClr>
          </a:solidFill>
          <a:ln>
            <a:solidFill>
              <a:schemeClr val="bg1">
                <a:lumMod val="9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5" name="Ovale 4">
            <a:extLst>
              <a:ext uri="{FF2B5EF4-FFF2-40B4-BE49-F238E27FC236}">
                <a16:creationId xmlns:a16="http://schemas.microsoft.com/office/drawing/2014/main" id="{9413CE6F-32F8-C287-62B6-A140052AC4CF}"/>
              </a:ext>
            </a:extLst>
          </p:cNvPr>
          <p:cNvSpPr/>
          <p:nvPr/>
        </p:nvSpPr>
        <p:spPr>
          <a:xfrm>
            <a:off x="2835318" y="1605789"/>
            <a:ext cx="484632" cy="466344"/>
          </a:xfrm>
          <a:prstGeom prst="ellipse">
            <a:avLst/>
          </a:prstGeom>
          <a:ln>
            <a:noFill/>
          </a:ln>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it-IT" dirty="0"/>
          </a:p>
        </p:txBody>
      </p:sp>
      <p:sp>
        <p:nvSpPr>
          <p:cNvPr id="6" name="CasellaDiTesto 5">
            <a:extLst>
              <a:ext uri="{FF2B5EF4-FFF2-40B4-BE49-F238E27FC236}">
                <a16:creationId xmlns:a16="http://schemas.microsoft.com/office/drawing/2014/main" id="{5B6AB36A-76AC-205B-F40E-39186D385AA1}"/>
              </a:ext>
            </a:extLst>
          </p:cNvPr>
          <p:cNvSpPr txBox="1"/>
          <p:nvPr/>
        </p:nvSpPr>
        <p:spPr>
          <a:xfrm>
            <a:off x="2839889" y="1656080"/>
            <a:ext cx="502921" cy="365760"/>
          </a:xfrm>
          <a:prstGeom prst="rect">
            <a:avLst/>
          </a:prstGeom>
          <a:noFill/>
        </p:spPr>
        <p:txBody>
          <a:bodyPr wrap="square" rtlCol="0">
            <a:spAutoFit/>
          </a:bodyPr>
          <a:lstStyle/>
          <a:p>
            <a:r>
              <a:rPr lang="it-IT" dirty="0">
                <a:solidFill>
                  <a:schemeClr val="bg1"/>
                </a:solidFill>
                <a:latin typeface="Aharoni" panose="02010803020104030203" pitchFamily="2" charset="-79"/>
                <a:ea typeface="ADLaM Display" panose="020F0502020204030204" pitchFamily="2" charset="0"/>
                <a:cs typeface="Aharoni" panose="02010803020104030203" pitchFamily="2" charset="-79"/>
              </a:rPr>
              <a:t>PR</a:t>
            </a:r>
          </a:p>
        </p:txBody>
      </p:sp>
      <p:sp>
        <p:nvSpPr>
          <p:cNvPr id="7" name="Titolo 1">
            <a:extLst>
              <a:ext uri="{FF2B5EF4-FFF2-40B4-BE49-F238E27FC236}">
                <a16:creationId xmlns:a16="http://schemas.microsoft.com/office/drawing/2014/main" id="{CF3D5A67-D03B-CE39-F20B-0602E7FFAC5B}"/>
              </a:ext>
            </a:extLst>
          </p:cNvPr>
          <p:cNvSpPr txBox="1">
            <a:spLocks/>
          </p:cNvSpPr>
          <p:nvPr/>
        </p:nvSpPr>
        <p:spPr>
          <a:xfrm>
            <a:off x="3365670" y="1583806"/>
            <a:ext cx="1069170" cy="510309"/>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it-IT" sz="1400" dirty="0">
                <a:solidFill>
                  <a:srgbClr val="45A5ED"/>
                </a:solidFill>
              </a:rPr>
              <a:t>Professore</a:t>
            </a:r>
            <a:endParaRPr lang="it-IT" sz="1400" dirty="0">
              <a:solidFill>
                <a:srgbClr val="F2F2F2"/>
              </a:solidFill>
            </a:endParaRPr>
          </a:p>
        </p:txBody>
      </p:sp>
      <p:sp>
        <p:nvSpPr>
          <p:cNvPr id="8" name="Titolo 1">
            <a:extLst>
              <a:ext uri="{FF2B5EF4-FFF2-40B4-BE49-F238E27FC236}">
                <a16:creationId xmlns:a16="http://schemas.microsoft.com/office/drawing/2014/main" id="{B65D1865-7442-5C19-5E98-2CA20977D36F}"/>
              </a:ext>
            </a:extLst>
          </p:cNvPr>
          <p:cNvSpPr txBox="1">
            <a:spLocks/>
          </p:cNvSpPr>
          <p:nvPr/>
        </p:nvSpPr>
        <p:spPr>
          <a:xfrm>
            <a:off x="3516714" y="2168930"/>
            <a:ext cx="3560742" cy="3050402"/>
          </a:xfrm>
          <a:prstGeom prst="rect">
            <a:avLst/>
          </a:prstGeom>
        </p:spPr>
        <p:txBody>
          <a:bodyPr vert="horz" lIns="91440" tIns="45720" rIns="91440" bIns="45720" rtlCol="0" anchor="t">
            <a:no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rtl="0"/>
            <a:r>
              <a:rPr lang="it-IT" sz="1200" dirty="0">
                <a:solidFill>
                  <a:schemeClr val="tx1"/>
                </a:solidFill>
                <a:effectLst/>
                <a:latin typeface="Aptos" panose="020B0004020202020204" pitchFamily="34" charset="0"/>
              </a:rPr>
              <a:t>Si realizzi un sistema di </a:t>
            </a:r>
            <a:r>
              <a:rPr lang="it-IT" sz="1200" dirty="0" err="1">
                <a:solidFill>
                  <a:schemeClr val="tx1"/>
                </a:solidFill>
                <a:effectLst/>
                <a:latin typeface="Aptos" panose="020B0004020202020204" pitchFamily="34" charset="0"/>
              </a:rPr>
              <a:t>Question</a:t>
            </a:r>
            <a:r>
              <a:rPr lang="it-IT" sz="1200" dirty="0">
                <a:solidFill>
                  <a:schemeClr val="tx1"/>
                </a:solidFill>
                <a:effectLst/>
                <a:latin typeface="Aptos" panose="020B0004020202020204" pitchFamily="34" charset="0"/>
              </a:rPr>
              <a:t> </a:t>
            </a:r>
            <a:r>
              <a:rPr lang="it-IT" sz="1200" dirty="0" err="1">
                <a:solidFill>
                  <a:schemeClr val="tx1"/>
                </a:solidFill>
                <a:effectLst/>
                <a:latin typeface="Aptos" panose="020B0004020202020204" pitchFamily="34" charset="0"/>
              </a:rPr>
              <a:t>Answering</a:t>
            </a:r>
            <a:r>
              <a:rPr lang="it-IT" sz="1200" dirty="0">
                <a:solidFill>
                  <a:schemeClr val="tx1"/>
                </a:solidFill>
                <a:effectLst/>
                <a:latin typeface="Aptos" panose="020B0004020202020204" pitchFamily="34" charset="0"/>
              </a:rPr>
              <a:t> (QA) basato sul framework </a:t>
            </a:r>
            <a:r>
              <a:rPr lang="it-IT" sz="1200" dirty="0" err="1">
                <a:solidFill>
                  <a:schemeClr val="tx1"/>
                </a:solidFill>
                <a:effectLst/>
                <a:latin typeface="Aptos" panose="020B0004020202020204" pitchFamily="34" charset="0"/>
                <a:hlinkClick r:id="rId2" tooltip="https://www.langchain.com/">
                  <a:extLst>
                    <a:ext uri="{A12FA001-AC4F-418D-AE19-62706E023703}">
                      <ahyp:hlinkClr xmlns:ahyp="http://schemas.microsoft.com/office/drawing/2018/hyperlinkcolor" val="tx"/>
                    </a:ext>
                  </a:extLst>
                </a:hlinkClick>
              </a:rPr>
              <a:t>LangChain</a:t>
            </a:r>
            <a:r>
              <a:rPr lang="it-IT" sz="1200" dirty="0">
                <a:solidFill>
                  <a:schemeClr val="tx1"/>
                </a:solidFill>
                <a:effectLst/>
                <a:latin typeface="Aptos" panose="020B0004020202020204" pitchFamily="34" charset="0"/>
              </a:rPr>
              <a:t> che includa i seguenti moduli:</a:t>
            </a:r>
          </a:p>
          <a:p>
            <a:pPr rtl="0"/>
            <a:endParaRPr lang="it-IT" sz="1200" dirty="0">
              <a:solidFill>
                <a:schemeClr val="tx1"/>
              </a:solidFill>
              <a:effectLst/>
              <a:latin typeface="Aptos" panose="020B0004020202020204" pitchFamily="34" charset="0"/>
            </a:endParaRPr>
          </a:p>
          <a:p>
            <a:pPr rtl="0">
              <a:buFont typeface="Arial" panose="020B0604020202020204" pitchFamily="34" charset="0"/>
              <a:buChar char="•"/>
            </a:pPr>
            <a:r>
              <a:rPr lang="it-IT" sz="1200" dirty="0" err="1">
                <a:solidFill>
                  <a:schemeClr val="tx1"/>
                </a:solidFill>
                <a:latin typeface="Aptos" panose="020B0004020202020204" pitchFamily="34" charset="0"/>
              </a:rPr>
              <a:t>Automatic</a:t>
            </a:r>
            <a:r>
              <a:rPr lang="it-IT" sz="1200" dirty="0">
                <a:solidFill>
                  <a:schemeClr val="tx1"/>
                </a:solidFill>
                <a:latin typeface="Aptos" panose="020B0004020202020204" pitchFamily="34" charset="0"/>
              </a:rPr>
              <a:t> Speech </a:t>
            </a:r>
            <a:r>
              <a:rPr lang="it-IT" sz="1200" dirty="0" err="1">
                <a:solidFill>
                  <a:schemeClr val="tx1"/>
                </a:solidFill>
                <a:latin typeface="Aptos" panose="020B0004020202020204" pitchFamily="34" charset="0"/>
              </a:rPr>
              <a:t>Recognition</a:t>
            </a:r>
            <a:r>
              <a:rPr lang="it-IT" sz="1200" dirty="0">
                <a:solidFill>
                  <a:schemeClr val="tx1"/>
                </a:solidFill>
                <a:latin typeface="Aptos" panose="020B0004020202020204" pitchFamily="34" charset="0"/>
              </a:rPr>
              <a:t> (ASR)</a:t>
            </a:r>
          </a:p>
          <a:p>
            <a:pPr rtl="0">
              <a:buFont typeface="Arial" panose="020B0604020202020204" pitchFamily="34" charset="0"/>
              <a:buChar char="•"/>
            </a:pPr>
            <a:r>
              <a:rPr lang="it-IT" sz="1200" dirty="0">
                <a:solidFill>
                  <a:schemeClr val="tx1"/>
                </a:solidFill>
                <a:latin typeface="Aptos" panose="020B0004020202020204" pitchFamily="34" charset="0"/>
              </a:rPr>
              <a:t>Natural Language </a:t>
            </a:r>
            <a:r>
              <a:rPr lang="it-IT" sz="1200" dirty="0" err="1">
                <a:solidFill>
                  <a:schemeClr val="tx1"/>
                </a:solidFill>
                <a:latin typeface="Aptos" panose="020B0004020202020204" pitchFamily="34" charset="0"/>
              </a:rPr>
              <a:t>Understanding</a:t>
            </a:r>
            <a:r>
              <a:rPr lang="it-IT" sz="1200" dirty="0">
                <a:solidFill>
                  <a:schemeClr val="tx1"/>
                </a:solidFill>
                <a:latin typeface="Aptos" panose="020B0004020202020204" pitchFamily="34" charset="0"/>
              </a:rPr>
              <a:t> (NLU)</a:t>
            </a:r>
          </a:p>
          <a:p>
            <a:pPr rtl="0">
              <a:buFont typeface="Arial" panose="020B0604020202020204" pitchFamily="34" charset="0"/>
              <a:buChar char="•"/>
            </a:pPr>
            <a:r>
              <a:rPr lang="it-IT" sz="1200" dirty="0">
                <a:solidFill>
                  <a:schemeClr val="tx1"/>
                </a:solidFill>
                <a:latin typeface="Aptos" panose="020B0004020202020204" pitchFamily="34" charset="0"/>
              </a:rPr>
              <a:t>Knowledge </a:t>
            </a:r>
            <a:r>
              <a:rPr lang="it-IT" sz="1200" dirty="0" err="1">
                <a:solidFill>
                  <a:schemeClr val="tx1"/>
                </a:solidFill>
                <a:latin typeface="Aptos" panose="020B0004020202020204" pitchFamily="34" charset="0"/>
              </a:rPr>
              <a:t>Representation</a:t>
            </a:r>
            <a:r>
              <a:rPr lang="it-IT" sz="1200" dirty="0">
                <a:solidFill>
                  <a:schemeClr val="tx1"/>
                </a:solidFill>
                <a:latin typeface="Aptos" panose="020B0004020202020204" pitchFamily="34" charset="0"/>
              </a:rPr>
              <a:t> (KR)</a:t>
            </a:r>
          </a:p>
          <a:p>
            <a:pPr rtl="0">
              <a:buFont typeface="Arial" panose="020B0604020202020204" pitchFamily="34" charset="0"/>
              <a:buChar char="•"/>
            </a:pPr>
            <a:r>
              <a:rPr lang="it-IT" sz="1200" dirty="0" err="1">
                <a:solidFill>
                  <a:schemeClr val="tx1"/>
                </a:solidFill>
                <a:latin typeface="Aptos" panose="020B0004020202020204" pitchFamily="34" charset="0"/>
              </a:rPr>
              <a:t>Decision</a:t>
            </a:r>
            <a:r>
              <a:rPr lang="it-IT" sz="1200" dirty="0">
                <a:solidFill>
                  <a:schemeClr val="tx1"/>
                </a:solidFill>
                <a:latin typeface="Aptos" panose="020B0004020202020204" pitchFamily="34" charset="0"/>
              </a:rPr>
              <a:t> Making (DM)</a:t>
            </a:r>
          </a:p>
          <a:p>
            <a:pPr rtl="0">
              <a:buFont typeface="Arial" panose="020B0604020202020204" pitchFamily="34" charset="0"/>
              <a:buChar char="•"/>
            </a:pPr>
            <a:r>
              <a:rPr lang="it-IT" sz="1200" dirty="0">
                <a:solidFill>
                  <a:schemeClr val="tx1"/>
                </a:solidFill>
                <a:latin typeface="Aptos" panose="020B0004020202020204" pitchFamily="34" charset="0"/>
              </a:rPr>
              <a:t>Natural Language Generation (NLG)</a:t>
            </a:r>
          </a:p>
          <a:p>
            <a:pPr rtl="0">
              <a:buFont typeface="Arial" panose="020B0604020202020204" pitchFamily="34" charset="0"/>
              <a:buChar char="•"/>
            </a:pPr>
            <a:r>
              <a:rPr lang="it-IT" sz="1200" dirty="0">
                <a:solidFill>
                  <a:schemeClr val="tx1"/>
                </a:solidFill>
                <a:latin typeface="Aptos" panose="020B0004020202020204" pitchFamily="34" charset="0"/>
              </a:rPr>
              <a:t>Text To Speech (TTS)</a:t>
            </a:r>
          </a:p>
          <a:p>
            <a:pPr rtl="0"/>
            <a:endParaRPr lang="it-IT" sz="1200" dirty="0">
              <a:solidFill>
                <a:schemeClr val="tx1"/>
              </a:solidFill>
              <a:latin typeface="Aptos" panose="020B0004020202020204" pitchFamily="34" charset="0"/>
            </a:endParaRPr>
          </a:p>
          <a:p>
            <a:pPr rtl="0"/>
            <a:r>
              <a:rPr lang="it-IT" sz="1200" dirty="0">
                <a:solidFill>
                  <a:schemeClr val="tx1"/>
                </a:solidFill>
                <a:effectLst/>
                <a:latin typeface="Aptos" panose="020B0004020202020204" pitchFamily="34" charset="0"/>
              </a:rPr>
              <a:t>Come dominio si utilizzi il database d’esempio dei film fornito da Neo4j integrato con i testi descrittivi delle trame.</a:t>
            </a:r>
          </a:p>
          <a:p>
            <a:pPr rtl="0"/>
            <a:r>
              <a:rPr lang="it-IT" sz="1200" dirty="0">
                <a:solidFill>
                  <a:schemeClr val="tx1"/>
                </a:solidFill>
                <a:effectLst/>
                <a:latin typeface="Aptos" panose="020B0004020202020204" pitchFamily="34" charset="0"/>
              </a:rPr>
              <a:t>Si utilizzi Neo4j per gli aspetti paradigmatici.</a:t>
            </a:r>
          </a:p>
          <a:p>
            <a:pPr rtl="0"/>
            <a:r>
              <a:rPr lang="it-IT" sz="1200" dirty="0">
                <a:solidFill>
                  <a:schemeClr val="tx1"/>
                </a:solidFill>
                <a:latin typeface="Aptos" panose="020B0004020202020204" pitchFamily="34" charset="0"/>
              </a:rPr>
              <a:t> </a:t>
            </a:r>
          </a:p>
          <a:p>
            <a:endParaRPr lang="it-IT" sz="1200" dirty="0">
              <a:solidFill>
                <a:schemeClr val="tx1"/>
              </a:solidFill>
              <a:latin typeface="Aptos" panose="020B0004020202020204" pitchFamily="34" charset="0"/>
            </a:endParaRPr>
          </a:p>
        </p:txBody>
      </p:sp>
    </p:spTree>
    <p:extLst>
      <p:ext uri="{BB962C8B-B14F-4D97-AF65-F5344CB8AC3E}">
        <p14:creationId xmlns:p14="http://schemas.microsoft.com/office/powerpoint/2010/main" val="413701472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36BAB61-119A-AAB4-A098-B6885231F6F9}"/>
              </a:ext>
            </a:extLst>
          </p:cNvPr>
          <p:cNvSpPr>
            <a:spLocks noGrp="1"/>
          </p:cNvSpPr>
          <p:nvPr>
            <p:ph type="title"/>
          </p:nvPr>
        </p:nvSpPr>
        <p:spPr>
          <a:xfrm>
            <a:off x="677333" y="609600"/>
            <a:ext cx="9823193" cy="1320800"/>
          </a:xfrm>
        </p:spPr>
        <p:txBody>
          <a:bodyPr/>
          <a:lstStyle/>
          <a:p>
            <a:r>
              <a:rPr lang="it-IT" dirty="0"/>
              <a:t>Prompt per la gestione delle preferenze </a:t>
            </a:r>
            <a:r>
              <a:rPr lang="it-IT" sz="1800" dirty="0">
                <a:solidFill>
                  <a:srgbClr val="92278F"/>
                </a:solidFill>
              </a:rPr>
              <a:t>[2/2]</a:t>
            </a:r>
            <a:r>
              <a:rPr lang="it-IT" dirty="0"/>
              <a:t> </a:t>
            </a:r>
          </a:p>
        </p:txBody>
      </p:sp>
      <p:sp>
        <p:nvSpPr>
          <p:cNvPr id="3" name="Segnaposto contenuto 2">
            <a:extLst>
              <a:ext uri="{FF2B5EF4-FFF2-40B4-BE49-F238E27FC236}">
                <a16:creationId xmlns:a16="http://schemas.microsoft.com/office/drawing/2014/main" id="{91D5E64C-08E1-4974-CB10-B3775E8E6523}"/>
              </a:ext>
            </a:extLst>
          </p:cNvPr>
          <p:cNvSpPr>
            <a:spLocks noGrp="1"/>
          </p:cNvSpPr>
          <p:nvPr>
            <p:ph idx="1"/>
          </p:nvPr>
        </p:nvSpPr>
        <p:spPr>
          <a:xfrm>
            <a:off x="677333" y="1618901"/>
            <a:ext cx="8596668" cy="3880773"/>
          </a:xfrm>
        </p:spPr>
        <p:txBody>
          <a:bodyPr/>
          <a:lstStyle/>
          <a:p>
            <a:r>
              <a:rPr lang="it-IT" dirty="0"/>
              <a:t>Allo stesso tempo, se l’utente chiederà di farsi consigliare un film, la query che verrà generata andrà a cercare un film che rispetti le preferenze dell’utente</a:t>
            </a:r>
          </a:p>
          <a:p>
            <a:r>
              <a:rPr lang="it-IT" dirty="0"/>
              <a:t>Esempio:</a:t>
            </a:r>
          </a:p>
        </p:txBody>
      </p:sp>
      <p:sp>
        <p:nvSpPr>
          <p:cNvPr id="4" name="Rettangolo con angoli arrotondati 3">
            <a:extLst>
              <a:ext uri="{FF2B5EF4-FFF2-40B4-BE49-F238E27FC236}">
                <a16:creationId xmlns:a16="http://schemas.microsoft.com/office/drawing/2014/main" id="{CA26ED02-0675-00DD-6730-BF6E58A2ACDD}"/>
              </a:ext>
            </a:extLst>
          </p:cNvPr>
          <p:cNvSpPr/>
          <p:nvPr/>
        </p:nvSpPr>
        <p:spPr>
          <a:xfrm>
            <a:off x="1522323" y="3162161"/>
            <a:ext cx="1587640" cy="1168678"/>
          </a:xfrm>
          <a:prstGeom prst="roundRect">
            <a:avLst/>
          </a:prstGeom>
          <a:solidFill>
            <a:schemeClr val="accent1">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5" name="CasellaDiTesto 4">
            <a:extLst>
              <a:ext uri="{FF2B5EF4-FFF2-40B4-BE49-F238E27FC236}">
                <a16:creationId xmlns:a16="http://schemas.microsoft.com/office/drawing/2014/main" id="{377D0FDC-559E-4B87-7777-071F893126F4}"/>
              </a:ext>
            </a:extLst>
          </p:cNvPr>
          <p:cNvSpPr txBox="1"/>
          <p:nvPr/>
        </p:nvSpPr>
        <p:spPr>
          <a:xfrm>
            <a:off x="1617782" y="3204524"/>
            <a:ext cx="1396721" cy="923330"/>
          </a:xfrm>
          <a:prstGeom prst="rect">
            <a:avLst/>
          </a:prstGeom>
          <a:noFill/>
        </p:spPr>
        <p:txBody>
          <a:bodyPr wrap="square" rtlCol="0">
            <a:spAutoFit/>
          </a:bodyPr>
          <a:lstStyle/>
          <a:p>
            <a:r>
              <a:rPr lang="it-IT" dirty="0"/>
              <a:t>Consigliami un film d’</a:t>
            </a:r>
            <a:r>
              <a:rPr lang="it-IT" b="1" dirty="0"/>
              <a:t>azione</a:t>
            </a:r>
          </a:p>
        </p:txBody>
      </p:sp>
      <p:cxnSp>
        <p:nvCxnSpPr>
          <p:cNvPr id="6" name="Connettore 2 5">
            <a:extLst>
              <a:ext uri="{FF2B5EF4-FFF2-40B4-BE49-F238E27FC236}">
                <a16:creationId xmlns:a16="http://schemas.microsoft.com/office/drawing/2014/main" id="{E1945FF5-F632-897F-FF7C-84A376065EE6}"/>
              </a:ext>
            </a:extLst>
          </p:cNvPr>
          <p:cNvCxnSpPr>
            <a:cxnSpLocks/>
          </p:cNvCxnSpPr>
          <p:nvPr/>
        </p:nvCxnSpPr>
        <p:spPr>
          <a:xfrm>
            <a:off x="3310263" y="3767682"/>
            <a:ext cx="677619" cy="1"/>
          </a:xfrm>
          <a:prstGeom prst="straightConnector1">
            <a:avLst/>
          </a:prstGeom>
          <a:ln w="57150">
            <a:prstDash val="sysDash"/>
            <a:tailEnd type="triangle"/>
          </a:ln>
        </p:spPr>
        <p:style>
          <a:lnRef idx="1">
            <a:schemeClr val="accent1"/>
          </a:lnRef>
          <a:fillRef idx="0">
            <a:schemeClr val="accent1"/>
          </a:fillRef>
          <a:effectRef idx="0">
            <a:schemeClr val="accent1"/>
          </a:effectRef>
          <a:fontRef idx="minor">
            <a:schemeClr val="tx1"/>
          </a:fontRef>
        </p:style>
      </p:cxnSp>
      <p:sp>
        <p:nvSpPr>
          <p:cNvPr id="8" name="Rettangolo con angoli arrotondati 7">
            <a:extLst>
              <a:ext uri="{FF2B5EF4-FFF2-40B4-BE49-F238E27FC236}">
                <a16:creationId xmlns:a16="http://schemas.microsoft.com/office/drawing/2014/main" id="{50BEEFBB-FB4D-83A4-BEFC-3F62782A4B5D}"/>
              </a:ext>
            </a:extLst>
          </p:cNvPr>
          <p:cNvSpPr/>
          <p:nvPr/>
        </p:nvSpPr>
        <p:spPr>
          <a:xfrm>
            <a:off x="4188182" y="3204525"/>
            <a:ext cx="4543833" cy="1126314"/>
          </a:xfrm>
          <a:prstGeom prst="roundRect">
            <a:avLst/>
          </a:prstGeom>
          <a:solidFill>
            <a:schemeClr val="accent5">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9" name="CasellaDiTesto 8">
            <a:extLst>
              <a:ext uri="{FF2B5EF4-FFF2-40B4-BE49-F238E27FC236}">
                <a16:creationId xmlns:a16="http://schemas.microsoft.com/office/drawing/2014/main" id="{59B4CD5A-3CF3-DCF2-9B58-86BE38BFEA76}"/>
              </a:ext>
            </a:extLst>
          </p:cNvPr>
          <p:cNvSpPr txBox="1"/>
          <p:nvPr/>
        </p:nvSpPr>
        <p:spPr>
          <a:xfrm>
            <a:off x="4283642" y="3276537"/>
            <a:ext cx="4297649" cy="923330"/>
          </a:xfrm>
          <a:prstGeom prst="rect">
            <a:avLst/>
          </a:prstGeom>
          <a:noFill/>
        </p:spPr>
        <p:txBody>
          <a:bodyPr wrap="square" rtlCol="0">
            <a:spAutoFit/>
          </a:bodyPr>
          <a:lstStyle/>
          <a:p>
            <a:r>
              <a:rPr lang="it-IT" dirty="0"/>
              <a:t>Verrà scelto un film casuale del genere </a:t>
            </a:r>
            <a:r>
              <a:rPr lang="it-IT" b="1" dirty="0"/>
              <a:t>azione</a:t>
            </a:r>
            <a:r>
              <a:rPr lang="it-IT" dirty="0"/>
              <a:t> in cui è presente uno degli attori con più preferenze per l’utente</a:t>
            </a:r>
          </a:p>
        </p:txBody>
      </p:sp>
      <p:sp>
        <p:nvSpPr>
          <p:cNvPr id="10" name="Rettangolo con angoli arrotondati 9">
            <a:extLst>
              <a:ext uri="{FF2B5EF4-FFF2-40B4-BE49-F238E27FC236}">
                <a16:creationId xmlns:a16="http://schemas.microsoft.com/office/drawing/2014/main" id="{C2A26C25-88C4-D67C-BFB6-A7B9E65B9362}"/>
              </a:ext>
            </a:extLst>
          </p:cNvPr>
          <p:cNvSpPr/>
          <p:nvPr/>
        </p:nvSpPr>
        <p:spPr>
          <a:xfrm>
            <a:off x="1522323" y="4697542"/>
            <a:ext cx="1587640" cy="1168678"/>
          </a:xfrm>
          <a:prstGeom prst="roundRect">
            <a:avLst/>
          </a:prstGeom>
          <a:solidFill>
            <a:schemeClr val="accent1">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11" name="CasellaDiTesto 10">
            <a:extLst>
              <a:ext uri="{FF2B5EF4-FFF2-40B4-BE49-F238E27FC236}">
                <a16:creationId xmlns:a16="http://schemas.microsoft.com/office/drawing/2014/main" id="{9595C731-E3FD-31C5-5DAC-22FA7767F9A4}"/>
              </a:ext>
            </a:extLst>
          </p:cNvPr>
          <p:cNvSpPr txBox="1"/>
          <p:nvPr/>
        </p:nvSpPr>
        <p:spPr>
          <a:xfrm>
            <a:off x="1617782" y="4739905"/>
            <a:ext cx="1538880" cy="923330"/>
          </a:xfrm>
          <a:prstGeom prst="rect">
            <a:avLst/>
          </a:prstGeom>
          <a:noFill/>
        </p:spPr>
        <p:txBody>
          <a:bodyPr wrap="square" rtlCol="0">
            <a:spAutoFit/>
          </a:bodyPr>
          <a:lstStyle/>
          <a:p>
            <a:r>
              <a:rPr lang="it-IT" dirty="0"/>
              <a:t>Consigliami un film di </a:t>
            </a:r>
            <a:r>
              <a:rPr lang="it-IT" b="1" dirty="0"/>
              <a:t>Jonny Depp</a:t>
            </a:r>
          </a:p>
        </p:txBody>
      </p:sp>
      <p:sp>
        <p:nvSpPr>
          <p:cNvPr id="12" name="Rettangolo con angoli arrotondati 11">
            <a:extLst>
              <a:ext uri="{FF2B5EF4-FFF2-40B4-BE49-F238E27FC236}">
                <a16:creationId xmlns:a16="http://schemas.microsoft.com/office/drawing/2014/main" id="{05E68074-701D-36CC-3CC9-CF0BFEF7D9B9}"/>
              </a:ext>
            </a:extLst>
          </p:cNvPr>
          <p:cNvSpPr/>
          <p:nvPr/>
        </p:nvSpPr>
        <p:spPr>
          <a:xfrm>
            <a:off x="4188182" y="4739906"/>
            <a:ext cx="4543833" cy="1126314"/>
          </a:xfrm>
          <a:prstGeom prst="roundRect">
            <a:avLst/>
          </a:prstGeom>
          <a:solidFill>
            <a:schemeClr val="accent5">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13" name="CasellaDiTesto 12">
            <a:extLst>
              <a:ext uri="{FF2B5EF4-FFF2-40B4-BE49-F238E27FC236}">
                <a16:creationId xmlns:a16="http://schemas.microsoft.com/office/drawing/2014/main" id="{BE05A519-8D60-C308-C090-2D7F79A9E17B}"/>
              </a:ext>
            </a:extLst>
          </p:cNvPr>
          <p:cNvSpPr txBox="1"/>
          <p:nvPr/>
        </p:nvSpPr>
        <p:spPr>
          <a:xfrm>
            <a:off x="4283642" y="4811918"/>
            <a:ext cx="4297649" cy="646331"/>
          </a:xfrm>
          <a:prstGeom prst="rect">
            <a:avLst/>
          </a:prstGeom>
          <a:noFill/>
        </p:spPr>
        <p:txBody>
          <a:bodyPr wrap="square" rtlCol="0">
            <a:spAutoFit/>
          </a:bodyPr>
          <a:lstStyle/>
          <a:p>
            <a:r>
              <a:rPr lang="it-IT" dirty="0"/>
              <a:t>Verrà scelto un film casuale di </a:t>
            </a:r>
            <a:r>
              <a:rPr lang="it-IT" b="1" dirty="0"/>
              <a:t>Jonny Depp</a:t>
            </a:r>
            <a:r>
              <a:rPr lang="it-IT" dirty="0"/>
              <a:t> del genere preferito dall’utente</a:t>
            </a:r>
          </a:p>
        </p:txBody>
      </p:sp>
      <p:cxnSp>
        <p:nvCxnSpPr>
          <p:cNvPr id="14" name="Connettore 2 13">
            <a:extLst>
              <a:ext uri="{FF2B5EF4-FFF2-40B4-BE49-F238E27FC236}">
                <a16:creationId xmlns:a16="http://schemas.microsoft.com/office/drawing/2014/main" id="{FD55A746-1A94-BBDF-783F-0A9573AC65FA}"/>
              </a:ext>
            </a:extLst>
          </p:cNvPr>
          <p:cNvCxnSpPr>
            <a:cxnSpLocks/>
          </p:cNvCxnSpPr>
          <p:nvPr/>
        </p:nvCxnSpPr>
        <p:spPr>
          <a:xfrm>
            <a:off x="3307386" y="5250242"/>
            <a:ext cx="677619" cy="1"/>
          </a:xfrm>
          <a:prstGeom prst="straightConnector1">
            <a:avLst/>
          </a:prstGeom>
          <a:ln w="57150">
            <a:prstDash val="sys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008627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3C36578-7942-5BA1-BE1E-DC4178574D2E}"/>
              </a:ext>
            </a:extLst>
          </p:cNvPr>
          <p:cNvSpPr>
            <a:spLocks noGrp="1"/>
          </p:cNvSpPr>
          <p:nvPr>
            <p:ph type="title"/>
          </p:nvPr>
        </p:nvSpPr>
        <p:spPr/>
        <p:txBody>
          <a:bodyPr/>
          <a:lstStyle/>
          <a:p>
            <a:r>
              <a:rPr lang="it-IT" dirty="0"/>
              <a:t>TTS Text To Speech</a:t>
            </a:r>
          </a:p>
        </p:txBody>
      </p:sp>
      <p:sp>
        <p:nvSpPr>
          <p:cNvPr id="3" name="Segnaposto contenuto 2">
            <a:extLst>
              <a:ext uri="{FF2B5EF4-FFF2-40B4-BE49-F238E27FC236}">
                <a16:creationId xmlns:a16="http://schemas.microsoft.com/office/drawing/2014/main" id="{08794E18-8AC9-08DA-1488-479C81FE2C86}"/>
              </a:ext>
            </a:extLst>
          </p:cNvPr>
          <p:cNvSpPr>
            <a:spLocks noGrp="1"/>
          </p:cNvSpPr>
          <p:nvPr>
            <p:ph idx="1"/>
          </p:nvPr>
        </p:nvSpPr>
        <p:spPr>
          <a:xfrm>
            <a:off x="677334" y="1488613"/>
            <a:ext cx="8596668" cy="4140662"/>
          </a:xfrm>
        </p:spPr>
        <p:txBody>
          <a:bodyPr/>
          <a:lstStyle/>
          <a:p>
            <a:r>
              <a:rPr lang="it-IT" dirty="0"/>
              <a:t>Modulo responsabile della conversione delle risposte generate dal sistema in voce sintetica</a:t>
            </a:r>
          </a:p>
          <a:p>
            <a:r>
              <a:rPr lang="it-IT" dirty="0"/>
              <a:t>Il servizio utilizzato è </a:t>
            </a:r>
            <a:r>
              <a:rPr lang="it-IT" b="1" dirty="0"/>
              <a:t>Google Cloud TTS</a:t>
            </a:r>
          </a:p>
          <a:p>
            <a:endParaRPr lang="it-IT" b="1" dirty="0"/>
          </a:p>
          <a:p>
            <a:endParaRPr lang="it-IT" b="1" dirty="0"/>
          </a:p>
          <a:p>
            <a:endParaRPr lang="it-IT" b="1" dirty="0"/>
          </a:p>
          <a:p>
            <a:endParaRPr lang="it-IT" b="1" dirty="0"/>
          </a:p>
          <a:p>
            <a:endParaRPr lang="it-IT" dirty="0"/>
          </a:p>
          <a:p>
            <a:endParaRPr lang="it-IT" dirty="0"/>
          </a:p>
          <a:p>
            <a:r>
              <a:rPr lang="it-IT" dirty="0"/>
              <a:t>Il sistema gestisce il flusso della conversazione convertendo ogni risposta generata in audio</a:t>
            </a:r>
          </a:p>
        </p:txBody>
      </p:sp>
      <p:pic>
        <p:nvPicPr>
          <p:cNvPr id="4" name="Immagine 3" descr="Immagine che contiene nero, oscurità&#10;&#10;Descrizione generata automaticamente">
            <a:extLst>
              <a:ext uri="{FF2B5EF4-FFF2-40B4-BE49-F238E27FC236}">
                <a16:creationId xmlns:a16="http://schemas.microsoft.com/office/drawing/2014/main" id="{8B35A8ED-106F-2F03-708A-9E951BB61CA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0104" y="2904048"/>
            <a:ext cx="866128" cy="866128"/>
          </a:xfrm>
          <a:prstGeom prst="rect">
            <a:avLst/>
          </a:prstGeom>
        </p:spPr>
      </p:pic>
      <p:pic>
        <p:nvPicPr>
          <p:cNvPr id="5" name="Picture 4" descr="LangChain - Azure SQL Devs' Corner">
            <a:extLst>
              <a:ext uri="{FF2B5EF4-FFF2-40B4-BE49-F238E27FC236}">
                <a16:creationId xmlns:a16="http://schemas.microsoft.com/office/drawing/2014/main" id="{CDCAE4BE-D61D-78D5-8D7C-42C8E3D48CE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50589" y="2809413"/>
            <a:ext cx="1380131" cy="1038705"/>
          </a:xfrm>
          <a:prstGeom prst="rect">
            <a:avLst/>
          </a:prstGeom>
          <a:noFill/>
          <a:extLst>
            <a:ext uri="{909E8E84-426E-40DD-AFC4-6F175D3DCCD1}">
              <a14:hiddenFill xmlns:a14="http://schemas.microsoft.com/office/drawing/2010/main">
                <a:solidFill>
                  <a:srgbClr val="FFFFFF"/>
                </a:solidFill>
              </a14:hiddenFill>
            </a:ext>
          </a:extLst>
        </p:spPr>
      </p:pic>
      <p:cxnSp>
        <p:nvCxnSpPr>
          <p:cNvPr id="6" name="Connettore 2 5">
            <a:extLst>
              <a:ext uri="{FF2B5EF4-FFF2-40B4-BE49-F238E27FC236}">
                <a16:creationId xmlns:a16="http://schemas.microsoft.com/office/drawing/2014/main" id="{DCE53E66-C520-3FA3-1460-59995405108F}"/>
              </a:ext>
            </a:extLst>
          </p:cNvPr>
          <p:cNvCxnSpPr>
            <a:cxnSpLocks/>
            <a:endCxn id="5" idx="1"/>
          </p:cNvCxnSpPr>
          <p:nvPr/>
        </p:nvCxnSpPr>
        <p:spPr>
          <a:xfrm>
            <a:off x="2143687" y="3328765"/>
            <a:ext cx="1006902" cy="1"/>
          </a:xfrm>
          <a:prstGeom prst="straightConnector1">
            <a:avLst/>
          </a:prstGeom>
          <a:ln w="57150">
            <a:prstDash val="sysDash"/>
            <a:tailEnd type="triangle"/>
          </a:ln>
        </p:spPr>
        <p:style>
          <a:lnRef idx="1">
            <a:schemeClr val="accent1"/>
          </a:lnRef>
          <a:fillRef idx="0">
            <a:schemeClr val="accent1"/>
          </a:fillRef>
          <a:effectRef idx="0">
            <a:schemeClr val="accent1"/>
          </a:effectRef>
          <a:fontRef idx="minor">
            <a:schemeClr val="tx1"/>
          </a:fontRef>
        </p:style>
      </p:cxnSp>
      <p:pic>
        <p:nvPicPr>
          <p:cNvPr id="7" name="Immagine 6" descr="Immagine che contiene schermata, simbolo, Elementi grafici, logo&#10;&#10;Descrizione generata automaticamente">
            <a:extLst>
              <a:ext uri="{FF2B5EF4-FFF2-40B4-BE49-F238E27FC236}">
                <a16:creationId xmlns:a16="http://schemas.microsoft.com/office/drawing/2014/main" id="{C08E7A66-DB11-0EE6-FF3A-2D1DDCD3C0D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31818" y="2891291"/>
            <a:ext cx="987748" cy="926492"/>
          </a:xfrm>
          <a:prstGeom prst="rect">
            <a:avLst/>
          </a:prstGeom>
        </p:spPr>
      </p:pic>
      <p:cxnSp>
        <p:nvCxnSpPr>
          <p:cNvPr id="8" name="Connettore 2 7">
            <a:extLst>
              <a:ext uri="{FF2B5EF4-FFF2-40B4-BE49-F238E27FC236}">
                <a16:creationId xmlns:a16="http://schemas.microsoft.com/office/drawing/2014/main" id="{05B3234A-1D3D-628A-6865-4887A48CE685}"/>
              </a:ext>
            </a:extLst>
          </p:cNvPr>
          <p:cNvCxnSpPr>
            <a:cxnSpLocks/>
          </p:cNvCxnSpPr>
          <p:nvPr/>
        </p:nvCxnSpPr>
        <p:spPr>
          <a:xfrm>
            <a:off x="4577818" y="3328765"/>
            <a:ext cx="1006902" cy="1"/>
          </a:xfrm>
          <a:prstGeom prst="straightConnector1">
            <a:avLst/>
          </a:prstGeom>
          <a:ln w="57150">
            <a:prstDash val="sysDash"/>
            <a:tailEnd type="triangle"/>
          </a:ln>
        </p:spPr>
        <p:style>
          <a:lnRef idx="1">
            <a:schemeClr val="accent1"/>
          </a:lnRef>
          <a:fillRef idx="0">
            <a:schemeClr val="accent1"/>
          </a:fillRef>
          <a:effectRef idx="0">
            <a:schemeClr val="accent1"/>
          </a:effectRef>
          <a:fontRef idx="minor">
            <a:schemeClr val="tx1"/>
          </a:fontRef>
        </p:style>
      </p:cxnSp>
      <p:pic>
        <p:nvPicPr>
          <p:cNvPr id="9" name="Immagine 8" descr="Immagine che contiene Carattere, Elementi grafici, logo, simbolo&#10;&#10;Descrizione generata automaticamente">
            <a:extLst>
              <a:ext uri="{FF2B5EF4-FFF2-40B4-BE49-F238E27FC236}">
                <a16:creationId xmlns:a16="http://schemas.microsoft.com/office/drawing/2014/main" id="{10B2E337-11C9-A304-8FF0-A1823766DCB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95016" y="3017001"/>
            <a:ext cx="623527" cy="623527"/>
          </a:xfrm>
          <a:prstGeom prst="rect">
            <a:avLst/>
          </a:prstGeom>
        </p:spPr>
      </p:pic>
      <p:cxnSp>
        <p:nvCxnSpPr>
          <p:cNvPr id="10" name="Connettore 2 9">
            <a:extLst>
              <a:ext uri="{FF2B5EF4-FFF2-40B4-BE49-F238E27FC236}">
                <a16:creationId xmlns:a16="http://schemas.microsoft.com/office/drawing/2014/main" id="{DCF0AB30-A11E-9404-CDA9-A01F5455812B}"/>
              </a:ext>
            </a:extLst>
          </p:cNvPr>
          <p:cNvCxnSpPr>
            <a:cxnSpLocks/>
          </p:cNvCxnSpPr>
          <p:nvPr/>
        </p:nvCxnSpPr>
        <p:spPr>
          <a:xfrm>
            <a:off x="6771384" y="3328765"/>
            <a:ext cx="1006902" cy="1"/>
          </a:xfrm>
          <a:prstGeom prst="straightConnector1">
            <a:avLst/>
          </a:prstGeom>
          <a:ln w="57150">
            <a:prstDash val="sys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2921109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a:extLst>
              <a:ext uri="{FF2B5EF4-FFF2-40B4-BE49-F238E27FC236}">
                <a16:creationId xmlns:a16="http://schemas.microsoft.com/office/drawing/2014/main" id="{0E359792-3E28-C90E-5FDE-BF3A41F87341}"/>
              </a:ext>
            </a:extLst>
          </p:cNvPr>
          <p:cNvSpPr>
            <a:spLocks noGrp="1"/>
          </p:cNvSpPr>
          <p:nvPr>
            <p:ph idx="1"/>
          </p:nvPr>
        </p:nvSpPr>
        <p:spPr>
          <a:xfrm>
            <a:off x="677507" y="1751014"/>
            <a:ext cx="8596668" cy="3880773"/>
          </a:xfrm>
        </p:spPr>
        <p:txBody>
          <a:bodyPr/>
          <a:lstStyle/>
          <a:p>
            <a:r>
              <a:rPr lang="it-IT" dirty="0"/>
              <a:t>Demo:</a:t>
            </a:r>
          </a:p>
        </p:txBody>
      </p:sp>
      <p:sp>
        <p:nvSpPr>
          <p:cNvPr id="4" name="Titolo 1">
            <a:extLst>
              <a:ext uri="{FF2B5EF4-FFF2-40B4-BE49-F238E27FC236}">
                <a16:creationId xmlns:a16="http://schemas.microsoft.com/office/drawing/2014/main" id="{0F9EC85F-753E-9835-703A-02B34EAA3BFE}"/>
              </a:ext>
            </a:extLst>
          </p:cNvPr>
          <p:cNvSpPr>
            <a:spLocks noGrp="1"/>
          </p:cNvSpPr>
          <p:nvPr>
            <p:ph type="title"/>
          </p:nvPr>
        </p:nvSpPr>
        <p:spPr>
          <a:xfrm>
            <a:off x="677863" y="609600"/>
            <a:ext cx="8596312" cy="1320800"/>
          </a:xfrm>
        </p:spPr>
        <p:txBody>
          <a:bodyPr/>
          <a:lstStyle/>
          <a:p>
            <a:r>
              <a:rPr lang="it-IT" dirty="0"/>
              <a:t>TTS Text To Speech</a:t>
            </a:r>
          </a:p>
        </p:txBody>
      </p:sp>
      <p:pic>
        <p:nvPicPr>
          <p:cNvPr id="5" name="Video senza titolo - Realizzato con Clipchamp (3)">
            <a:hlinkClick r:id="" action="ppaction://media"/>
            <a:extLst>
              <a:ext uri="{FF2B5EF4-FFF2-40B4-BE49-F238E27FC236}">
                <a16:creationId xmlns:a16="http://schemas.microsoft.com/office/drawing/2014/main" id="{24D1208E-7B23-FF9E-3C05-0F9E464BFBEF}"/>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596053" y="2319138"/>
            <a:ext cx="6759575" cy="3802261"/>
          </a:xfrm>
          <a:prstGeom prst="rect">
            <a:avLst/>
          </a:prstGeom>
        </p:spPr>
      </p:pic>
      <p:sp>
        <p:nvSpPr>
          <p:cNvPr id="6" name="CasellaDiTesto 5">
            <a:extLst>
              <a:ext uri="{FF2B5EF4-FFF2-40B4-BE49-F238E27FC236}">
                <a16:creationId xmlns:a16="http://schemas.microsoft.com/office/drawing/2014/main" id="{0CA2A1BC-43DF-448A-01EE-CBC9FE85A63F}"/>
              </a:ext>
            </a:extLst>
          </p:cNvPr>
          <p:cNvSpPr txBox="1"/>
          <p:nvPr/>
        </p:nvSpPr>
        <p:spPr>
          <a:xfrm>
            <a:off x="1484038" y="6248400"/>
            <a:ext cx="6983604" cy="276999"/>
          </a:xfrm>
          <a:prstGeom prst="rect">
            <a:avLst/>
          </a:prstGeom>
          <a:noFill/>
        </p:spPr>
        <p:txBody>
          <a:bodyPr wrap="square" rtlCol="0">
            <a:spAutoFit/>
          </a:bodyPr>
          <a:lstStyle/>
          <a:p>
            <a:r>
              <a:rPr lang="it-IT" sz="1200" dirty="0">
                <a:solidFill>
                  <a:schemeClr val="accent1">
                    <a:lumMod val="50000"/>
                  </a:schemeClr>
                </a:solidFill>
              </a:rPr>
              <a:t>Demo di una delle prime prove, non rappresenta il lavoro finale</a:t>
            </a:r>
          </a:p>
        </p:txBody>
      </p:sp>
    </p:spTree>
    <p:extLst>
      <p:ext uri="{BB962C8B-B14F-4D97-AF65-F5344CB8AC3E}">
        <p14:creationId xmlns:p14="http://schemas.microsoft.com/office/powerpoint/2010/main" val="27515355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76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4813BD2-EACF-65EC-185B-399EE6131ED2}"/>
              </a:ext>
            </a:extLst>
          </p:cNvPr>
          <p:cNvSpPr>
            <a:spLocks noGrp="1"/>
          </p:cNvSpPr>
          <p:nvPr>
            <p:ph type="title"/>
          </p:nvPr>
        </p:nvSpPr>
        <p:spPr>
          <a:xfrm>
            <a:off x="566803" y="6698"/>
            <a:ext cx="8596668" cy="1320800"/>
          </a:xfrm>
        </p:spPr>
        <p:txBody>
          <a:bodyPr/>
          <a:lstStyle/>
          <a:p>
            <a:r>
              <a:rPr lang="it-IT" dirty="0"/>
              <a:t>Interfaccia</a:t>
            </a:r>
          </a:p>
        </p:txBody>
      </p:sp>
      <p:sp>
        <p:nvSpPr>
          <p:cNvPr id="3" name="Segnaposto contenuto 2">
            <a:extLst>
              <a:ext uri="{FF2B5EF4-FFF2-40B4-BE49-F238E27FC236}">
                <a16:creationId xmlns:a16="http://schemas.microsoft.com/office/drawing/2014/main" id="{EAE33884-5025-3135-7F94-4C068875969A}"/>
              </a:ext>
            </a:extLst>
          </p:cNvPr>
          <p:cNvSpPr>
            <a:spLocks noGrp="1"/>
          </p:cNvSpPr>
          <p:nvPr>
            <p:ph idx="1"/>
          </p:nvPr>
        </p:nvSpPr>
        <p:spPr>
          <a:xfrm>
            <a:off x="657237" y="667098"/>
            <a:ext cx="8596668" cy="4668836"/>
          </a:xfrm>
        </p:spPr>
        <p:txBody>
          <a:bodyPr/>
          <a:lstStyle/>
          <a:p>
            <a:r>
              <a:rPr lang="it-IT" dirty="0"/>
              <a:t>Per la realizzazione della chat è stata utilizzata la libreria Python </a:t>
            </a:r>
            <a:r>
              <a:rPr lang="it-IT" b="1" dirty="0" err="1"/>
              <a:t>Ctkinter</a:t>
            </a:r>
            <a:endParaRPr lang="it-IT" b="1" dirty="0"/>
          </a:p>
          <a:p>
            <a:r>
              <a:rPr lang="it-IT" dirty="0"/>
              <a:t>Con essa è possibile comunicare con il bot con messaggi testuali o con Speech to Text</a:t>
            </a:r>
          </a:p>
          <a:p>
            <a:r>
              <a:rPr lang="it-IT" dirty="0"/>
              <a:t>Il bot risponderà alle domande con messaggi di testo cliccabili, in caso di click sul messaggio leggerà il messaggio (TTS)</a:t>
            </a:r>
          </a:p>
          <a:p>
            <a:pPr marL="0" indent="0">
              <a:buNone/>
            </a:pPr>
            <a:endParaRPr lang="it-IT" dirty="0"/>
          </a:p>
        </p:txBody>
      </p:sp>
      <p:pic>
        <p:nvPicPr>
          <p:cNvPr id="5" name="Immagine 4">
            <a:extLst>
              <a:ext uri="{FF2B5EF4-FFF2-40B4-BE49-F238E27FC236}">
                <a16:creationId xmlns:a16="http://schemas.microsoft.com/office/drawing/2014/main" id="{04F84052-541E-4C6C-6E44-49E1BE54BA7D}"/>
              </a:ext>
            </a:extLst>
          </p:cNvPr>
          <p:cNvPicPr>
            <a:picLocks noChangeAspect="1"/>
          </p:cNvPicPr>
          <p:nvPr/>
        </p:nvPicPr>
        <p:blipFill>
          <a:blip r:embed="rId2"/>
          <a:stretch>
            <a:fillRect/>
          </a:stretch>
        </p:blipFill>
        <p:spPr>
          <a:xfrm>
            <a:off x="997838" y="2584319"/>
            <a:ext cx="2581158" cy="4015774"/>
          </a:xfrm>
          <a:prstGeom prst="roundRect">
            <a:avLst>
              <a:gd name="adj" fmla="val 8594"/>
            </a:avLst>
          </a:prstGeom>
          <a:solidFill>
            <a:srgbClr val="FFFFFF">
              <a:shade val="85000"/>
            </a:srgbClr>
          </a:solidFill>
          <a:ln>
            <a:noFill/>
          </a:ln>
          <a:effectLst/>
        </p:spPr>
      </p:pic>
      <p:pic>
        <p:nvPicPr>
          <p:cNvPr id="7" name="Immagine 6">
            <a:extLst>
              <a:ext uri="{FF2B5EF4-FFF2-40B4-BE49-F238E27FC236}">
                <a16:creationId xmlns:a16="http://schemas.microsoft.com/office/drawing/2014/main" id="{C379DC9E-3469-ACC8-54CB-EC4F3CB15177}"/>
              </a:ext>
            </a:extLst>
          </p:cNvPr>
          <p:cNvPicPr>
            <a:picLocks noChangeAspect="1"/>
          </p:cNvPicPr>
          <p:nvPr/>
        </p:nvPicPr>
        <p:blipFill>
          <a:blip r:embed="rId3"/>
          <a:stretch>
            <a:fillRect/>
          </a:stretch>
        </p:blipFill>
        <p:spPr>
          <a:xfrm>
            <a:off x="3971629" y="2590285"/>
            <a:ext cx="2562141" cy="4009808"/>
          </a:xfrm>
          <a:prstGeom prst="roundRect">
            <a:avLst>
              <a:gd name="adj" fmla="val 8594"/>
            </a:avLst>
          </a:prstGeom>
          <a:solidFill>
            <a:srgbClr val="FFFFFF">
              <a:shade val="85000"/>
            </a:srgbClr>
          </a:solidFill>
          <a:ln>
            <a:noFill/>
          </a:ln>
          <a:effectLst/>
        </p:spPr>
      </p:pic>
      <p:pic>
        <p:nvPicPr>
          <p:cNvPr id="9" name="Immagine 8">
            <a:extLst>
              <a:ext uri="{FF2B5EF4-FFF2-40B4-BE49-F238E27FC236}">
                <a16:creationId xmlns:a16="http://schemas.microsoft.com/office/drawing/2014/main" id="{7EEEDFBC-4F4C-6018-6435-0088B911CB66}"/>
              </a:ext>
            </a:extLst>
          </p:cNvPr>
          <p:cNvPicPr>
            <a:picLocks noChangeAspect="1"/>
          </p:cNvPicPr>
          <p:nvPr/>
        </p:nvPicPr>
        <p:blipFill>
          <a:blip r:embed="rId4"/>
          <a:stretch>
            <a:fillRect/>
          </a:stretch>
        </p:blipFill>
        <p:spPr>
          <a:xfrm>
            <a:off x="6926403" y="2526802"/>
            <a:ext cx="2635680" cy="4130808"/>
          </a:xfrm>
          <a:prstGeom prst="roundRect">
            <a:avLst>
              <a:gd name="adj" fmla="val 8594"/>
            </a:avLst>
          </a:prstGeom>
          <a:solidFill>
            <a:srgbClr val="FFFFFF">
              <a:shade val="85000"/>
            </a:srgbClr>
          </a:solidFill>
          <a:ln>
            <a:noFill/>
          </a:ln>
          <a:effectLst/>
        </p:spPr>
      </p:pic>
    </p:spTree>
    <p:extLst>
      <p:ext uri="{BB962C8B-B14F-4D97-AF65-F5344CB8AC3E}">
        <p14:creationId xmlns:p14="http://schemas.microsoft.com/office/powerpoint/2010/main" val="20215970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B19C531-B778-FE23-65BA-8EB8D2DAB988}"/>
              </a:ext>
            </a:extLst>
          </p:cNvPr>
          <p:cNvSpPr>
            <a:spLocks noGrp="1"/>
          </p:cNvSpPr>
          <p:nvPr>
            <p:ph type="title"/>
          </p:nvPr>
        </p:nvSpPr>
        <p:spPr/>
        <p:txBody>
          <a:bodyPr/>
          <a:lstStyle/>
          <a:p>
            <a:r>
              <a:rPr lang="it-IT" dirty="0"/>
              <a:t>Obiettivi del progetto</a:t>
            </a:r>
          </a:p>
        </p:txBody>
      </p:sp>
      <p:sp>
        <p:nvSpPr>
          <p:cNvPr id="3" name="Segnaposto contenuto 2">
            <a:extLst>
              <a:ext uri="{FF2B5EF4-FFF2-40B4-BE49-F238E27FC236}">
                <a16:creationId xmlns:a16="http://schemas.microsoft.com/office/drawing/2014/main" id="{5A9156EA-5606-FF18-0458-503A70AF85D9}"/>
              </a:ext>
            </a:extLst>
          </p:cNvPr>
          <p:cNvSpPr>
            <a:spLocks noGrp="1"/>
          </p:cNvSpPr>
          <p:nvPr>
            <p:ph idx="1"/>
          </p:nvPr>
        </p:nvSpPr>
        <p:spPr/>
        <p:txBody>
          <a:bodyPr/>
          <a:lstStyle/>
          <a:p>
            <a:r>
              <a:rPr lang="it-IT" dirty="0"/>
              <a:t>Integrazione di tecnologie AI per il riconoscimento del parlato e generazione del linguaggio naturale</a:t>
            </a:r>
          </a:p>
          <a:p>
            <a:r>
              <a:rPr lang="it-IT" dirty="0"/>
              <a:t>Rappresentazione della conoscenza con Neo4j</a:t>
            </a:r>
          </a:p>
          <a:p>
            <a:r>
              <a:rPr lang="it-IT" dirty="0"/>
              <a:t>Integrazione memoria contestuale per conversazione fluida e continua</a:t>
            </a:r>
          </a:p>
        </p:txBody>
      </p:sp>
    </p:spTree>
    <p:extLst>
      <p:ext uri="{BB962C8B-B14F-4D97-AF65-F5344CB8AC3E}">
        <p14:creationId xmlns:p14="http://schemas.microsoft.com/office/powerpoint/2010/main" val="30290979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9236899-DB9F-E682-8D25-DE819257F9DF}"/>
              </a:ext>
            </a:extLst>
          </p:cNvPr>
          <p:cNvSpPr>
            <a:spLocks noGrp="1"/>
          </p:cNvSpPr>
          <p:nvPr>
            <p:ph type="title"/>
          </p:nvPr>
        </p:nvSpPr>
        <p:spPr/>
        <p:txBody>
          <a:bodyPr/>
          <a:lstStyle/>
          <a:p>
            <a:r>
              <a:rPr lang="it-IT" dirty="0"/>
              <a:t>Tecnologie Utilizzate</a:t>
            </a:r>
          </a:p>
        </p:txBody>
      </p:sp>
      <p:pic>
        <p:nvPicPr>
          <p:cNvPr id="1026" name="Picture 2">
            <a:extLst>
              <a:ext uri="{FF2B5EF4-FFF2-40B4-BE49-F238E27FC236}">
                <a16:creationId xmlns:a16="http://schemas.microsoft.com/office/drawing/2014/main" id="{83148EC1-0DB1-9B2F-1454-E5D17AEA269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7334" y="2039904"/>
            <a:ext cx="1008022" cy="1008022"/>
          </a:xfrm>
          <a:prstGeom prst="rect">
            <a:avLst/>
          </a:prstGeom>
          <a:noFill/>
          <a:extLst>
            <a:ext uri="{909E8E84-426E-40DD-AFC4-6F175D3DCCD1}">
              <a14:hiddenFill xmlns:a14="http://schemas.microsoft.com/office/drawing/2010/main">
                <a:solidFill>
                  <a:srgbClr val="FFFFFF"/>
                </a:solidFill>
              </a14:hiddenFill>
            </a:ext>
          </a:extLst>
        </p:spPr>
      </p:pic>
      <p:sp>
        <p:nvSpPr>
          <p:cNvPr id="5" name="Titolo 1">
            <a:extLst>
              <a:ext uri="{FF2B5EF4-FFF2-40B4-BE49-F238E27FC236}">
                <a16:creationId xmlns:a16="http://schemas.microsoft.com/office/drawing/2014/main" id="{9367B624-3661-8ECB-70D5-39C3A8BAE470}"/>
              </a:ext>
            </a:extLst>
          </p:cNvPr>
          <p:cNvSpPr txBox="1">
            <a:spLocks/>
          </p:cNvSpPr>
          <p:nvPr/>
        </p:nvSpPr>
        <p:spPr>
          <a:xfrm>
            <a:off x="677334" y="2933699"/>
            <a:ext cx="9307914" cy="510309"/>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it-IT" sz="2000" dirty="0"/>
              <a:t>Python                   </a:t>
            </a:r>
            <a:r>
              <a:rPr lang="it-IT" sz="2000" dirty="0" err="1"/>
              <a:t>LangChain</a:t>
            </a:r>
            <a:r>
              <a:rPr lang="it-IT" sz="2000" dirty="0"/>
              <a:t>                  Gemini                     Neo4j      </a:t>
            </a:r>
          </a:p>
        </p:txBody>
      </p:sp>
      <p:sp>
        <p:nvSpPr>
          <p:cNvPr id="7" name="Titolo 1">
            <a:extLst>
              <a:ext uri="{FF2B5EF4-FFF2-40B4-BE49-F238E27FC236}">
                <a16:creationId xmlns:a16="http://schemas.microsoft.com/office/drawing/2014/main" id="{DF96C064-8002-483D-DF5C-80FFBC23856F}"/>
              </a:ext>
            </a:extLst>
          </p:cNvPr>
          <p:cNvSpPr txBox="1">
            <a:spLocks/>
          </p:cNvSpPr>
          <p:nvPr/>
        </p:nvSpPr>
        <p:spPr>
          <a:xfrm>
            <a:off x="5212530" y="2258867"/>
            <a:ext cx="1091430" cy="510309"/>
          </a:xfrm>
          <a:prstGeom prst="rect">
            <a:avLst/>
          </a:prstGeom>
        </p:spPr>
        <p:txBody>
          <a:bodyPr vert="horz" lIns="91440" tIns="45720" rIns="91440" bIns="45720" rtlCol="0" anchor="t">
            <a:no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endParaRPr lang="it-IT" sz="4000" dirty="0"/>
          </a:p>
        </p:txBody>
      </p:sp>
      <p:pic>
        <p:nvPicPr>
          <p:cNvPr id="1028" name="Picture 4" descr="LangChain - Azure SQL Devs' Corner">
            <a:extLst>
              <a:ext uri="{FF2B5EF4-FFF2-40B4-BE49-F238E27FC236}">
                <a16:creationId xmlns:a16="http://schemas.microsoft.com/office/drawing/2014/main" id="{1976665F-7ED0-4A9B-1C77-99DCA776AA7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08540" y="2009221"/>
            <a:ext cx="1380131" cy="1038705"/>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Google Gemini icon PNG and SVG Vector Free Download">
            <a:extLst>
              <a:ext uri="{FF2B5EF4-FFF2-40B4-BE49-F238E27FC236}">
                <a16:creationId xmlns:a16="http://schemas.microsoft.com/office/drawing/2014/main" id="{22504CA0-B7A7-4F53-B3E6-00F3295D88E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89480" y="2067539"/>
            <a:ext cx="950264" cy="950264"/>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Neo4j Graph Database &amp; Analytics | Graph Database Management System">
            <a:extLst>
              <a:ext uri="{FF2B5EF4-FFF2-40B4-BE49-F238E27FC236}">
                <a16:creationId xmlns:a16="http://schemas.microsoft.com/office/drawing/2014/main" id="{5E694A39-01F7-0B59-F111-1D48F64FCA1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708205" y="2053476"/>
            <a:ext cx="1008582" cy="10085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862968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92244E1-CF97-9FB2-5094-9263EDFBABCB}"/>
              </a:ext>
            </a:extLst>
          </p:cNvPr>
          <p:cNvSpPr>
            <a:spLocks noGrp="1"/>
          </p:cNvSpPr>
          <p:nvPr>
            <p:ph type="title"/>
          </p:nvPr>
        </p:nvSpPr>
        <p:spPr/>
        <p:txBody>
          <a:bodyPr/>
          <a:lstStyle/>
          <a:p>
            <a:r>
              <a:rPr lang="it-IT" dirty="0"/>
              <a:t>Moduli</a:t>
            </a:r>
          </a:p>
        </p:txBody>
      </p:sp>
      <p:sp>
        <p:nvSpPr>
          <p:cNvPr id="3" name="Segnaposto contenuto 2">
            <a:extLst>
              <a:ext uri="{FF2B5EF4-FFF2-40B4-BE49-F238E27FC236}">
                <a16:creationId xmlns:a16="http://schemas.microsoft.com/office/drawing/2014/main" id="{FE7E541C-7789-986E-152A-056C9072CF79}"/>
              </a:ext>
            </a:extLst>
          </p:cNvPr>
          <p:cNvSpPr>
            <a:spLocks noGrp="1"/>
          </p:cNvSpPr>
          <p:nvPr>
            <p:ph idx="1"/>
          </p:nvPr>
        </p:nvSpPr>
        <p:spPr/>
        <p:txBody>
          <a:bodyPr/>
          <a:lstStyle/>
          <a:p>
            <a:r>
              <a:rPr lang="it-IT" dirty="0" err="1"/>
              <a:t>Automatic</a:t>
            </a:r>
            <a:r>
              <a:rPr lang="it-IT" dirty="0"/>
              <a:t> Speech </a:t>
            </a:r>
            <a:r>
              <a:rPr lang="it-IT" dirty="0" err="1"/>
              <a:t>Recognition</a:t>
            </a:r>
            <a:r>
              <a:rPr lang="it-IT" dirty="0"/>
              <a:t> (ASR)</a:t>
            </a:r>
          </a:p>
          <a:p>
            <a:r>
              <a:rPr lang="it-IT" dirty="0"/>
              <a:t>Natural Language </a:t>
            </a:r>
            <a:r>
              <a:rPr lang="it-IT" dirty="0" err="1"/>
              <a:t>Understanding</a:t>
            </a:r>
            <a:r>
              <a:rPr lang="it-IT" dirty="0"/>
              <a:t> (NLU)</a:t>
            </a:r>
          </a:p>
          <a:p>
            <a:r>
              <a:rPr lang="it-IT" dirty="0"/>
              <a:t>Knowledge </a:t>
            </a:r>
            <a:r>
              <a:rPr lang="it-IT" dirty="0" err="1"/>
              <a:t>Representation</a:t>
            </a:r>
            <a:r>
              <a:rPr lang="it-IT" dirty="0"/>
              <a:t> (KR)</a:t>
            </a:r>
          </a:p>
          <a:p>
            <a:r>
              <a:rPr lang="it-IT" dirty="0" err="1"/>
              <a:t>Decision</a:t>
            </a:r>
            <a:r>
              <a:rPr lang="it-IT" dirty="0"/>
              <a:t> Making (DM)</a:t>
            </a:r>
          </a:p>
          <a:p>
            <a:r>
              <a:rPr lang="it-IT" dirty="0"/>
              <a:t>Natural Language Generation (NLG)</a:t>
            </a:r>
          </a:p>
          <a:p>
            <a:r>
              <a:rPr lang="it-IT" dirty="0"/>
              <a:t>Text To Speech (TTS)</a:t>
            </a:r>
          </a:p>
          <a:p>
            <a:endParaRPr lang="it-IT" dirty="0"/>
          </a:p>
        </p:txBody>
      </p:sp>
    </p:spTree>
    <p:extLst>
      <p:ext uri="{BB962C8B-B14F-4D97-AF65-F5344CB8AC3E}">
        <p14:creationId xmlns:p14="http://schemas.microsoft.com/office/powerpoint/2010/main" val="23778024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AD8E00D-7183-71E6-ACAB-4F48FDD1656C}"/>
              </a:ext>
            </a:extLst>
          </p:cNvPr>
          <p:cNvSpPr>
            <a:spLocks noGrp="1"/>
          </p:cNvSpPr>
          <p:nvPr>
            <p:ph type="title"/>
          </p:nvPr>
        </p:nvSpPr>
        <p:spPr/>
        <p:txBody>
          <a:bodyPr/>
          <a:lstStyle/>
          <a:p>
            <a:r>
              <a:rPr lang="it-IT" dirty="0"/>
              <a:t>ASR </a:t>
            </a:r>
            <a:r>
              <a:rPr lang="it-IT" dirty="0" err="1"/>
              <a:t>Automatic</a:t>
            </a:r>
            <a:r>
              <a:rPr lang="it-IT" dirty="0"/>
              <a:t> Speech </a:t>
            </a:r>
            <a:r>
              <a:rPr lang="it-IT" dirty="0" err="1"/>
              <a:t>Recognition</a:t>
            </a:r>
            <a:endParaRPr lang="it-IT" dirty="0"/>
          </a:p>
        </p:txBody>
      </p:sp>
      <p:sp>
        <p:nvSpPr>
          <p:cNvPr id="3" name="Segnaposto contenuto 2">
            <a:extLst>
              <a:ext uri="{FF2B5EF4-FFF2-40B4-BE49-F238E27FC236}">
                <a16:creationId xmlns:a16="http://schemas.microsoft.com/office/drawing/2014/main" id="{4B27F608-19DB-BEC0-64D5-3BA3553E9F40}"/>
              </a:ext>
            </a:extLst>
          </p:cNvPr>
          <p:cNvSpPr>
            <a:spLocks noGrp="1"/>
          </p:cNvSpPr>
          <p:nvPr>
            <p:ph idx="1"/>
          </p:nvPr>
        </p:nvSpPr>
        <p:spPr>
          <a:xfrm>
            <a:off x="677334" y="1566229"/>
            <a:ext cx="8596668" cy="3880773"/>
          </a:xfrm>
        </p:spPr>
        <p:txBody>
          <a:bodyPr/>
          <a:lstStyle/>
          <a:p>
            <a:r>
              <a:rPr lang="it-IT" dirty="0"/>
              <a:t>Responsabile della conversione dell’input vocale in testo</a:t>
            </a:r>
          </a:p>
          <a:p>
            <a:r>
              <a:rPr lang="it-IT" b="1" dirty="0"/>
              <a:t>Google Cloud Speech-to-Text</a:t>
            </a:r>
          </a:p>
          <a:p>
            <a:r>
              <a:rPr lang="it-IT" b="1" dirty="0"/>
              <a:t>Lang Chain</a:t>
            </a:r>
          </a:p>
          <a:p>
            <a:endParaRPr lang="it-IT" b="1" dirty="0"/>
          </a:p>
          <a:p>
            <a:endParaRPr lang="it-IT" b="1" dirty="0"/>
          </a:p>
          <a:p>
            <a:endParaRPr lang="it-IT" b="1" dirty="0"/>
          </a:p>
          <a:p>
            <a:endParaRPr lang="it-IT" b="1" dirty="0"/>
          </a:p>
          <a:p>
            <a:r>
              <a:rPr lang="it-IT" b="1" dirty="0"/>
              <a:t>Demo:</a:t>
            </a:r>
            <a:endParaRPr lang="it-IT" dirty="0"/>
          </a:p>
          <a:p>
            <a:endParaRPr lang="it-IT" dirty="0"/>
          </a:p>
        </p:txBody>
      </p:sp>
      <p:pic>
        <p:nvPicPr>
          <p:cNvPr id="5" name="Immagine 4" descr="Immagine che contiene nero, oscurità&#10;&#10;Descrizione generata automaticamente">
            <a:extLst>
              <a:ext uri="{FF2B5EF4-FFF2-40B4-BE49-F238E27FC236}">
                <a16:creationId xmlns:a16="http://schemas.microsoft.com/office/drawing/2014/main" id="{29FA0934-339C-44C5-F81A-BB70D76AED5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28934" y="2995936"/>
            <a:ext cx="866128" cy="866128"/>
          </a:xfrm>
          <a:prstGeom prst="rect">
            <a:avLst/>
          </a:prstGeom>
        </p:spPr>
      </p:pic>
      <p:pic>
        <p:nvPicPr>
          <p:cNvPr id="6" name="Picture 4" descr="LangChain - Azure SQL Devs' Corner">
            <a:extLst>
              <a:ext uri="{FF2B5EF4-FFF2-40B4-BE49-F238E27FC236}">
                <a16:creationId xmlns:a16="http://schemas.microsoft.com/office/drawing/2014/main" id="{1490EAE3-F9B0-C6C2-4C41-A49DFAB4875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512539" y="2909647"/>
            <a:ext cx="1380131" cy="1038705"/>
          </a:xfrm>
          <a:prstGeom prst="rect">
            <a:avLst/>
          </a:prstGeom>
          <a:noFill/>
          <a:extLst>
            <a:ext uri="{909E8E84-426E-40DD-AFC4-6F175D3DCCD1}">
              <a14:hiddenFill xmlns:a14="http://schemas.microsoft.com/office/drawing/2010/main">
                <a:solidFill>
                  <a:srgbClr val="FFFFFF"/>
                </a:solidFill>
              </a14:hiddenFill>
            </a:ext>
          </a:extLst>
        </p:spPr>
      </p:pic>
      <p:cxnSp>
        <p:nvCxnSpPr>
          <p:cNvPr id="8" name="Connettore 2 7">
            <a:extLst>
              <a:ext uri="{FF2B5EF4-FFF2-40B4-BE49-F238E27FC236}">
                <a16:creationId xmlns:a16="http://schemas.microsoft.com/office/drawing/2014/main" id="{E30F0915-B91C-CBFB-08DF-35E634C8AC88}"/>
              </a:ext>
            </a:extLst>
          </p:cNvPr>
          <p:cNvCxnSpPr>
            <a:cxnSpLocks/>
            <a:endCxn id="6" idx="1"/>
          </p:cNvCxnSpPr>
          <p:nvPr/>
        </p:nvCxnSpPr>
        <p:spPr>
          <a:xfrm>
            <a:off x="2505637" y="3428999"/>
            <a:ext cx="1006902" cy="1"/>
          </a:xfrm>
          <a:prstGeom prst="straightConnector1">
            <a:avLst/>
          </a:prstGeom>
          <a:ln w="57150">
            <a:prstDash val="sysDash"/>
            <a:tailEnd type="triangle"/>
          </a:ln>
        </p:spPr>
        <p:style>
          <a:lnRef idx="1">
            <a:schemeClr val="accent1"/>
          </a:lnRef>
          <a:fillRef idx="0">
            <a:schemeClr val="accent1"/>
          </a:fillRef>
          <a:effectRef idx="0">
            <a:schemeClr val="accent1"/>
          </a:effectRef>
          <a:fontRef idx="minor">
            <a:schemeClr val="tx1"/>
          </a:fontRef>
        </p:style>
      </p:cxnSp>
      <p:pic>
        <p:nvPicPr>
          <p:cNvPr id="12" name="Immagine 11" descr="Immagine che contiene schermata, simbolo, Elementi grafici, logo&#10;&#10;Descrizione generata automaticamente">
            <a:extLst>
              <a:ext uri="{FF2B5EF4-FFF2-40B4-BE49-F238E27FC236}">
                <a16:creationId xmlns:a16="http://schemas.microsoft.com/office/drawing/2014/main" id="{E02CD4E9-0E76-CB4D-D478-4938FA97AF4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993768" y="2991525"/>
            <a:ext cx="987748" cy="926492"/>
          </a:xfrm>
          <a:prstGeom prst="rect">
            <a:avLst/>
          </a:prstGeom>
        </p:spPr>
      </p:pic>
      <p:cxnSp>
        <p:nvCxnSpPr>
          <p:cNvPr id="13" name="Connettore 2 12">
            <a:extLst>
              <a:ext uri="{FF2B5EF4-FFF2-40B4-BE49-F238E27FC236}">
                <a16:creationId xmlns:a16="http://schemas.microsoft.com/office/drawing/2014/main" id="{2ECC7528-5789-0AFD-0A2B-5ACBD19EBDA8}"/>
              </a:ext>
            </a:extLst>
          </p:cNvPr>
          <p:cNvCxnSpPr>
            <a:cxnSpLocks/>
          </p:cNvCxnSpPr>
          <p:nvPr/>
        </p:nvCxnSpPr>
        <p:spPr>
          <a:xfrm>
            <a:off x="4939768" y="3428999"/>
            <a:ext cx="1006902" cy="1"/>
          </a:xfrm>
          <a:prstGeom prst="straightConnector1">
            <a:avLst/>
          </a:prstGeom>
          <a:ln w="57150">
            <a:prstDash val="sysDash"/>
            <a:tailEnd type="triangle"/>
          </a:ln>
        </p:spPr>
        <p:style>
          <a:lnRef idx="1">
            <a:schemeClr val="accent1"/>
          </a:lnRef>
          <a:fillRef idx="0">
            <a:schemeClr val="accent1"/>
          </a:fillRef>
          <a:effectRef idx="0">
            <a:schemeClr val="accent1"/>
          </a:effectRef>
          <a:fontRef idx="minor">
            <a:schemeClr val="tx1"/>
          </a:fontRef>
        </p:style>
      </p:cxnSp>
      <p:pic>
        <p:nvPicPr>
          <p:cNvPr id="15" name="Immagine 14" descr="Immagine che contiene Carattere, Elementi grafici, logo, simbolo&#10;&#10;Descrizione generata automaticamente">
            <a:extLst>
              <a:ext uri="{FF2B5EF4-FFF2-40B4-BE49-F238E27FC236}">
                <a16:creationId xmlns:a16="http://schemas.microsoft.com/office/drawing/2014/main" id="{52952091-DD5D-85F2-979F-BD9760474890}"/>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292054" y="3117235"/>
            <a:ext cx="623527" cy="623527"/>
          </a:xfrm>
          <a:prstGeom prst="rect">
            <a:avLst/>
          </a:prstGeom>
        </p:spPr>
      </p:pic>
      <p:cxnSp>
        <p:nvCxnSpPr>
          <p:cNvPr id="16" name="Connettore 2 15">
            <a:extLst>
              <a:ext uri="{FF2B5EF4-FFF2-40B4-BE49-F238E27FC236}">
                <a16:creationId xmlns:a16="http://schemas.microsoft.com/office/drawing/2014/main" id="{19CFCC02-FD9D-601D-0180-9DA3EA122139}"/>
              </a:ext>
            </a:extLst>
          </p:cNvPr>
          <p:cNvCxnSpPr>
            <a:cxnSpLocks/>
          </p:cNvCxnSpPr>
          <p:nvPr/>
        </p:nvCxnSpPr>
        <p:spPr>
          <a:xfrm>
            <a:off x="7133334" y="3428999"/>
            <a:ext cx="1006902" cy="1"/>
          </a:xfrm>
          <a:prstGeom prst="straightConnector1">
            <a:avLst/>
          </a:prstGeom>
          <a:ln w="57150">
            <a:prstDash val="sysDash"/>
            <a:tailEnd type="triangle"/>
          </a:ln>
        </p:spPr>
        <p:style>
          <a:lnRef idx="1">
            <a:schemeClr val="accent1"/>
          </a:lnRef>
          <a:fillRef idx="0">
            <a:schemeClr val="accent1"/>
          </a:fillRef>
          <a:effectRef idx="0">
            <a:schemeClr val="accent1"/>
          </a:effectRef>
          <a:fontRef idx="minor">
            <a:schemeClr val="tx1"/>
          </a:fontRef>
        </p:style>
      </p:cxnSp>
      <p:pic>
        <p:nvPicPr>
          <p:cNvPr id="4" name="Video senza titolo - Realizzato con Clipchamp (2)">
            <a:hlinkClick r:id="" action="ppaction://media"/>
            <a:extLst>
              <a:ext uri="{FF2B5EF4-FFF2-40B4-BE49-F238E27FC236}">
                <a16:creationId xmlns:a16="http://schemas.microsoft.com/office/drawing/2014/main" id="{69AB9325-3A9F-BD32-66F8-EA40D7ED10EF}"/>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9"/>
          <a:srcRect t="4986" b="4986"/>
          <a:stretch/>
        </p:blipFill>
        <p:spPr>
          <a:xfrm>
            <a:off x="3512539" y="4467704"/>
            <a:ext cx="3975623" cy="2236288"/>
          </a:xfrm>
          <a:prstGeom prst="rect">
            <a:avLst/>
          </a:prstGeom>
        </p:spPr>
      </p:pic>
      <p:sp>
        <p:nvSpPr>
          <p:cNvPr id="7" name="CasellaDiTesto 6">
            <a:extLst>
              <a:ext uri="{FF2B5EF4-FFF2-40B4-BE49-F238E27FC236}">
                <a16:creationId xmlns:a16="http://schemas.microsoft.com/office/drawing/2014/main" id="{B846A186-EED3-E385-0843-6C4938007A92}"/>
              </a:ext>
            </a:extLst>
          </p:cNvPr>
          <p:cNvSpPr txBox="1"/>
          <p:nvPr/>
        </p:nvSpPr>
        <p:spPr>
          <a:xfrm>
            <a:off x="7488162" y="6080465"/>
            <a:ext cx="2103850" cy="646331"/>
          </a:xfrm>
          <a:prstGeom prst="rect">
            <a:avLst/>
          </a:prstGeom>
          <a:noFill/>
        </p:spPr>
        <p:txBody>
          <a:bodyPr wrap="square" rtlCol="0">
            <a:spAutoFit/>
          </a:bodyPr>
          <a:lstStyle/>
          <a:p>
            <a:r>
              <a:rPr lang="it-IT" sz="1200" dirty="0">
                <a:solidFill>
                  <a:schemeClr val="accent1">
                    <a:lumMod val="50000"/>
                  </a:schemeClr>
                </a:solidFill>
              </a:rPr>
              <a:t>Demo di una delle prime prove, non rappresenta il lavoro finale</a:t>
            </a:r>
          </a:p>
        </p:txBody>
      </p:sp>
    </p:spTree>
    <p:extLst>
      <p:ext uri="{BB962C8B-B14F-4D97-AF65-F5344CB8AC3E}">
        <p14:creationId xmlns:p14="http://schemas.microsoft.com/office/powerpoint/2010/main" val="24375256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4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B23C484-9D59-E4E5-7DBB-25AB9E43750C}"/>
              </a:ext>
            </a:extLst>
          </p:cNvPr>
          <p:cNvSpPr>
            <a:spLocks noGrp="1"/>
          </p:cNvSpPr>
          <p:nvPr>
            <p:ph type="title"/>
          </p:nvPr>
        </p:nvSpPr>
        <p:spPr/>
        <p:txBody>
          <a:bodyPr/>
          <a:lstStyle/>
          <a:p>
            <a:r>
              <a:rPr lang="it-IT" dirty="0"/>
              <a:t>NLU Natural Language </a:t>
            </a:r>
            <a:r>
              <a:rPr lang="it-IT" dirty="0" err="1"/>
              <a:t>Understanding</a:t>
            </a:r>
            <a:endParaRPr lang="it-IT" dirty="0"/>
          </a:p>
        </p:txBody>
      </p:sp>
      <p:sp>
        <p:nvSpPr>
          <p:cNvPr id="3" name="Segnaposto contenuto 2">
            <a:extLst>
              <a:ext uri="{FF2B5EF4-FFF2-40B4-BE49-F238E27FC236}">
                <a16:creationId xmlns:a16="http://schemas.microsoft.com/office/drawing/2014/main" id="{FC868638-D6D2-154B-96D3-0410D5FBAA44}"/>
              </a:ext>
            </a:extLst>
          </p:cNvPr>
          <p:cNvSpPr>
            <a:spLocks noGrp="1"/>
          </p:cNvSpPr>
          <p:nvPr>
            <p:ph idx="1"/>
          </p:nvPr>
        </p:nvSpPr>
        <p:spPr>
          <a:xfrm>
            <a:off x="677334" y="1617978"/>
            <a:ext cx="8596668" cy="3880773"/>
          </a:xfrm>
        </p:spPr>
        <p:txBody>
          <a:bodyPr/>
          <a:lstStyle/>
          <a:p>
            <a:r>
              <a:rPr lang="it-IT" dirty="0"/>
              <a:t>Utilizzare un modello linguistico per interpretare la domanda dell’utente identificando le entità coinvolte e le relazioni tra di esse</a:t>
            </a:r>
          </a:p>
        </p:txBody>
      </p:sp>
      <p:pic>
        <p:nvPicPr>
          <p:cNvPr id="5" name="Immagine 4" descr="Immagine che contiene nero, oscurità&#10;&#10;Descrizione generata automaticamente">
            <a:extLst>
              <a:ext uri="{FF2B5EF4-FFF2-40B4-BE49-F238E27FC236}">
                <a16:creationId xmlns:a16="http://schemas.microsoft.com/office/drawing/2014/main" id="{3D2B32C4-AD66-B598-6EB4-7704242992C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3698" y="2938778"/>
            <a:ext cx="665111" cy="665111"/>
          </a:xfrm>
          <a:prstGeom prst="rect">
            <a:avLst/>
          </a:prstGeom>
        </p:spPr>
      </p:pic>
      <p:cxnSp>
        <p:nvCxnSpPr>
          <p:cNvPr id="6" name="Connettore 2 5">
            <a:extLst>
              <a:ext uri="{FF2B5EF4-FFF2-40B4-BE49-F238E27FC236}">
                <a16:creationId xmlns:a16="http://schemas.microsoft.com/office/drawing/2014/main" id="{10ECC856-9A39-6008-F343-F79FD750F15A}"/>
              </a:ext>
            </a:extLst>
          </p:cNvPr>
          <p:cNvCxnSpPr>
            <a:cxnSpLocks/>
          </p:cNvCxnSpPr>
          <p:nvPr/>
        </p:nvCxnSpPr>
        <p:spPr>
          <a:xfrm>
            <a:off x="1189121" y="3329899"/>
            <a:ext cx="677619" cy="1"/>
          </a:xfrm>
          <a:prstGeom prst="straightConnector1">
            <a:avLst/>
          </a:prstGeom>
          <a:ln w="57150">
            <a:prstDash val="sysDash"/>
            <a:tailEnd type="triangle"/>
          </a:ln>
        </p:spPr>
        <p:style>
          <a:lnRef idx="1">
            <a:schemeClr val="accent1"/>
          </a:lnRef>
          <a:fillRef idx="0">
            <a:schemeClr val="accent1"/>
          </a:fillRef>
          <a:effectRef idx="0">
            <a:schemeClr val="accent1"/>
          </a:effectRef>
          <a:fontRef idx="minor">
            <a:schemeClr val="tx1"/>
          </a:fontRef>
        </p:style>
      </p:cxnSp>
      <p:pic>
        <p:nvPicPr>
          <p:cNvPr id="7" name="Picture 6" descr="Google Gemini icon PNG and SVG Vector Free Download">
            <a:extLst>
              <a:ext uri="{FF2B5EF4-FFF2-40B4-BE49-F238E27FC236}">
                <a16:creationId xmlns:a16="http://schemas.microsoft.com/office/drawing/2014/main" id="{FCC6122B-3992-F639-100C-3382B6F266F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37052" y="2925915"/>
            <a:ext cx="807967" cy="807967"/>
          </a:xfrm>
          <a:prstGeom prst="rect">
            <a:avLst/>
          </a:prstGeom>
          <a:noFill/>
          <a:extLst>
            <a:ext uri="{909E8E84-426E-40DD-AFC4-6F175D3DCCD1}">
              <a14:hiddenFill xmlns:a14="http://schemas.microsoft.com/office/drawing/2010/main">
                <a:solidFill>
                  <a:srgbClr val="FFFFFF"/>
                </a:solidFill>
              </a14:hiddenFill>
            </a:ext>
          </a:extLst>
        </p:spPr>
      </p:pic>
      <p:pic>
        <p:nvPicPr>
          <p:cNvPr id="9" name="Immagine 8">
            <a:extLst>
              <a:ext uri="{FF2B5EF4-FFF2-40B4-BE49-F238E27FC236}">
                <a16:creationId xmlns:a16="http://schemas.microsoft.com/office/drawing/2014/main" id="{BDC0037F-73AC-8743-FCA9-F2C4E9F5B72E}"/>
              </a:ext>
            </a:extLst>
          </p:cNvPr>
          <p:cNvPicPr>
            <a:picLocks noChangeAspect="1"/>
          </p:cNvPicPr>
          <p:nvPr/>
        </p:nvPicPr>
        <p:blipFill>
          <a:blip r:embed="rId5"/>
          <a:stretch>
            <a:fillRect/>
          </a:stretch>
        </p:blipFill>
        <p:spPr>
          <a:xfrm>
            <a:off x="3563262" y="3164555"/>
            <a:ext cx="1297693" cy="330686"/>
          </a:xfrm>
          <a:prstGeom prst="rect">
            <a:avLst/>
          </a:prstGeom>
          <a:ln>
            <a:noFill/>
          </a:ln>
          <a:effectLst>
            <a:outerShdw blurRad="292100" dist="139700" dir="2700000" algn="tl" rotWithShape="0">
              <a:srgbClr val="333333">
                <a:alpha val="65000"/>
              </a:srgbClr>
            </a:outerShdw>
          </a:effectLst>
        </p:spPr>
      </p:pic>
      <p:cxnSp>
        <p:nvCxnSpPr>
          <p:cNvPr id="10" name="Connettore 2 9">
            <a:extLst>
              <a:ext uri="{FF2B5EF4-FFF2-40B4-BE49-F238E27FC236}">
                <a16:creationId xmlns:a16="http://schemas.microsoft.com/office/drawing/2014/main" id="{F5232498-D1DF-64CC-2B61-61D9429989CC}"/>
              </a:ext>
            </a:extLst>
          </p:cNvPr>
          <p:cNvCxnSpPr>
            <a:cxnSpLocks/>
          </p:cNvCxnSpPr>
          <p:nvPr/>
        </p:nvCxnSpPr>
        <p:spPr>
          <a:xfrm>
            <a:off x="2816443" y="3329898"/>
            <a:ext cx="677619" cy="1"/>
          </a:xfrm>
          <a:prstGeom prst="straightConnector1">
            <a:avLst/>
          </a:prstGeom>
          <a:ln w="57150">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11" name="Connettore 2 10">
            <a:extLst>
              <a:ext uri="{FF2B5EF4-FFF2-40B4-BE49-F238E27FC236}">
                <a16:creationId xmlns:a16="http://schemas.microsoft.com/office/drawing/2014/main" id="{A819D8C2-E988-FC4E-C4AD-ED4B1A8D78E6}"/>
              </a:ext>
            </a:extLst>
          </p:cNvPr>
          <p:cNvCxnSpPr>
            <a:cxnSpLocks/>
          </p:cNvCxnSpPr>
          <p:nvPr/>
        </p:nvCxnSpPr>
        <p:spPr>
          <a:xfrm>
            <a:off x="5046054" y="3329898"/>
            <a:ext cx="677619" cy="1"/>
          </a:xfrm>
          <a:prstGeom prst="straightConnector1">
            <a:avLst/>
          </a:prstGeom>
          <a:ln w="57150">
            <a:prstDash val="sysDash"/>
            <a:tailEnd type="triangle"/>
          </a:ln>
        </p:spPr>
        <p:style>
          <a:lnRef idx="1">
            <a:schemeClr val="accent1"/>
          </a:lnRef>
          <a:fillRef idx="0">
            <a:schemeClr val="accent1"/>
          </a:fillRef>
          <a:effectRef idx="0">
            <a:schemeClr val="accent1"/>
          </a:effectRef>
          <a:fontRef idx="minor">
            <a:schemeClr val="tx1"/>
          </a:fontRef>
        </p:style>
      </p:cxnSp>
      <p:pic>
        <p:nvPicPr>
          <p:cNvPr id="12" name="Picture 8" descr="Neo4j Graph Database &amp; Analytics | Graph Database Management System">
            <a:extLst>
              <a:ext uri="{FF2B5EF4-FFF2-40B4-BE49-F238E27FC236}">
                <a16:creationId xmlns:a16="http://schemas.microsoft.com/office/drawing/2014/main" id="{9609FBEE-C1D2-E739-5C33-281CF425A96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723673" y="2842557"/>
            <a:ext cx="857552" cy="857552"/>
          </a:xfrm>
          <a:prstGeom prst="rect">
            <a:avLst/>
          </a:prstGeom>
          <a:noFill/>
          <a:extLst>
            <a:ext uri="{909E8E84-426E-40DD-AFC4-6F175D3DCCD1}">
              <a14:hiddenFill xmlns:a14="http://schemas.microsoft.com/office/drawing/2010/main">
                <a:solidFill>
                  <a:srgbClr val="FFFFFF"/>
                </a:solidFill>
              </a14:hiddenFill>
            </a:ext>
          </a:extLst>
        </p:spPr>
      </p:pic>
      <p:pic>
        <p:nvPicPr>
          <p:cNvPr id="17" name="Immagine 16">
            <a:extLst>
              <a:ext uri="{FF2B5EF4-FFF2-40B4-BE49-F238E27FC236}">
                <a16:creationId xmlns:a16="http://schemas.microsoft.com/office/drawing/2014/main" id="{6B0E3362-AB98-BAE1-8006-592EA700D41A}"/>
              </a:ext>
            </a:extLst>
          </p:cNvPr>
          <p:cNvPicPr>
            <a:picLocks noChangeAspect="1"/>
          </p:cNvPicPr>
          <p:nvPr/>
        </p:nvPicPr>
        <p:blipFill>
          <a:blip r:embed="rId7"/>
          <a:stretch>
            <a:fillRect/>
          </a:stretch>
        </p:blipFill>
        <p:spPr>
          <a:xfrm>
            <a:off x="7568155" y="2482232"/>
            <a:ext cx="1890946" cy="1695331"/>
          </a:xfrm>
          <a:prstGeom prst="rect">
            <a:avLst/>
          </a:prstGeom>
          <a:ln>
            <a:noFill/>
          </a:ln>
          <a:effectLst>
            <a:outerShdw blurRad="292100" dist="139700" dir="2700000" algn="tl" rotWithShape="0">
              <a:srgbClr val="333333">
                <a:alpha val="65000"/>
              </a:srgbClr>
            </a:outerShdw>
          </a:effectLst>
        </p:spPr>
      </p:pic>
      <p:cxnSp>
        <p:nvCxnSpPr>
          <p:cNvPr id="18" name="Connettore 2 17">
            <a:extLst>
              <a:ext uri="{FF2B5EF4-FFF2-40B4-BE49-F238E27FC236}">
                <a16:creationId xmlns:a16="http://schemas.microsoft.com/office/drawing/2014/main" id="{B12F35CE-B964-DBEE-2708-1E363377054D}"/>
              </a:ext>
            </a:extLst>
          </p:cNvPr>
          <p:cNvCxnSpPr>
            <a:cxnSpLocks/>
          </p:cNvCxnSpPr>
          <p:nvPr/>
        </p:nvCxnSpPr>
        <p:spPr>
          <a:xfrm>
            <a:off x="6703738" y="3271333"/>
            <a:ext cx="759705" cy="0"/>
          </a:xfrm>
          <a:prstGeom prst="straightConnector1">
            <a:avLst/>
          </a:prstGeom>
          <a:ln w="57150">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4" name="Connettore 2 3">
            <a:extLst>
              <a:ext uri="{FF2B5EF4-FFF2-40B4-BE49-F238E27FC236}">
                <a16:creationId xmlns:a16="http://schemas.microsoft.com/office/drawing/2014/main" id="{07C54624-1BE8-C3F8-7DEC-15BEC689F9B7}"/>
              </a:ext>
            </a:extLst>
          </p:cNvPr>
          <p:cNvCxnSpPr>
            <a:cxnSpLocks/>
          </p:cNvCxnSpPr>
          <p:nvPr/>
        </p:nvCxnSpPr>
        <p:spPr>
          <a:xfrm flipV="1">
            <a:off x="2341036" y="3858567"/>
            <a:ext cx="0" cy="472273"/>
          </a:xfrm>
          <a:prstGeom prst="straightConnector1">
            <a:avLst/>
          </a:prstGeom>
          <a:ln w="57150">
            <a:prstDash val="lgDashDotDot"/>
            <a:tailEnd type="triangle"/>
          </a:ln>
        </p:spPr>
        <p:style>
          <a:lnRef idx="1">
            <a:schemeClr val="accent1"/>
          </a:lnRef>
          <a:fillRef idx="0">
            <a:schemeClr val="accent1"/>
          </a:fillRef>
          <a:effectRef idx="0">
            <a:schemeClr val="accent1"/>
          </a:effectRef>
          <a:fontRef idx="minor">
            <a:schemeClr val="tx1"/>
          </a:fontRef>
        </p:style>
      </p:cxnSp>
      <p:pic>
        <p:nvPicPr>
          <p:cNvPr id="14" name="Immagine 13" descr="Immagine che contiene Elementi grafici, Carattere, simbolo, design&#10;&#10;Descrizione generata automaticamente">
            <a:extLst>
              <a:ext uri="{FF2B5EF4-FFF2-40B4-BE49-F238E27FC236}">
                <a16:creationId xmlns:a16="http://schemas.microsoft.com/office/drawing/2014/main" id="{040791A9-4068-7E9C-92FB-2E012263B065}"/>
              </a:ext>
            </a:extLst>
          </p:cNvPr>
          <p:cNvPicPr>
            <a:picLocks noChangeAspect="1"/>
          </p:cNvPicPr>
          <p:nvPr/>
        </p:nvPicPr>
        <p:blipFill>
          <a:blip r:embed="rId8">
            <a:biLevel thresh="50000"/>
            <a:extLst>
              <a:ext uri="{28A0092B-C50C-407E-A947-70E740481C1C}">
                <a14:useLocalDpi xmlns:a14="http://schemas.microsoft.com/office/drawing/2010/main" val="0"/>
              </a:ext>
            </a:extLst>
          </a:blip>
          <a:stretch>
            <a:fillRect/>
          </a:stretch>
        </p:blipFill>
        <p:spPr>
          <a:xfrm>
            <a:off x="1937052" y="4202271"/>
            <a:ext cx="931109" cy="931109"/>
          </a:xfrm>
          <a:prstGeom prst="rect">
            <a:avLst/>
          </a:prstGeom>
        </p:spPr>
      </p:pic>
      <p:sp>
        <p:nvSpPr>
          <p:cNvPr id="15" name="CasellaDiTesto 14">
            <a:extLst>
              <a:ext uri="{FF2B5EF4-FFF2-40B4-BE49-F238E27FC236}">
                <a16:creationId xmlns:a16="http://schemas.microsoft.com/office/drawing/2014/main" id="{B76FA355-D90C-24AB-00C8-95532C289ABF}"/>
              </a:ext>
            </a:extLst>
          </p:cNvPr>
          <p:cNvSpPr txBox="1"/>
          <p:nvPr/>
        </p:nvSpPr>
        <p:spPr>
          <a:xfrm>
            <a:off x="1937052" y="5055356"/>
            <a:ext cx="980946" cy="369332"/>
          </a:xfrm>
          <a:prstGeom prst="rect">
            <a:avLst/>
          </a:prstGeom>
          <a:noFill/>
        </p:spPr>
        <p:txBody>
          <a:bodyPr wrap="square" rtlCol="0">
            <a:spAutoFit/>
          </a:bodyPr>
          <a:lstStyle/>
          <a:p>
            <a:r>
              <a:rPr lang="it-IT" dirty="0"/>
              <a:t>Prompt</a:t>
            </a:r>
          </a:p>
        </p:txBody>
      </p:sp>
    </p:spTree>
    <p:extLst>
      <p:ext uri="{BB962C8B-B14F-4D97-AF65-F5344CB8AC3E}">
        <p14:creationId xmlns:p14="http://schemas.microsoft.com/office/powerpoint/2010/main" val="19907567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B6EE7F3-D7DE-F82D-4AD4-77C96A774BE4}"/>
              </a:ext>
            </a:extLst>
          </p:cNvPr>
          <p:cNvSpPr>
            <a:spLocks noGrp="1"/>
          </p:cNvSpPr>
          <p:nvPr>
            <p:ph type="title"/>
          </p:nvPr>
        </p:nvSpPr>
        <p:spPr/>
        <p:txBody>
          <a:bodyPr/>
          <a:lstStyle/>
          <a:p>
            <a:r>
              <a:rPr lang="it-IT" dirty="0"/>
              <a:t>Prompt per generare query (NLU)</a:t>
            </a:r>
          </a:p>
        </p:txBody>
      </p:sp>
      <p:sp>
        <p:nvSpPr>
          <p:cNvPr id="3" name="Segnaposto contenuto 2">
            <a:extLst>
              <a:ext uri="{FF2B5EF4-FFF2-40B4-BE49-F238E27FC236}">
                <a16:creationId xmlns:a16="http://schemas.microsoft.com/office/drawing/2014/main" id="{6AE98EDD-E048-6A82-B291-066382E225CE}"/>
              </a:ext>
            </a:extLst>
          </p:cNvPr>
          <p:cNvSpPr>
            <a:spLocks noGrp="1"/>
          </p:cNvSpPr>
          <p:nvPr>
            <p:ph idx="1"/>
          </p:nvPr>
        </p:nvSpPr>
        <p:spPr>
          <a:xfrm>
            <a:off x="677334" y="1638076"/>
            <a:ext cx="8596668" cy="3880773"/>
          </a:xfrm>
        </p:spPr>
        <p:txBody>
          <a:bodyPr/>
          <a:lstStyle/>
          <a:p>
            <a:r>
              <a:rPr lang="it-IT" dirty="0"/>
              <a:t>Struttura:</a:t>
            </a:r>
          </a:p>
        </p:txBody>
      </p:sp>
      <p:sp>
        <p:nvSpPr>
          <p:cNvPr id="4" name="Rettangolo con angoli arrotondati 3">
            <a:extLst>
              <a:ext uri="{FF2B5EF4-FFF2-40B4-BE49-F238E27FC236}">
                <a16:creationId xmlns:a16="http://schemas.microsoft.com/office/drawing/2014/main" id="{48B29424-7D17-26BB-829D-B185C7EAB9B8}"/>
              </a:ext>
            </a:extLst>
          </p:cNvPr>
          <p:cNvSpPr/>
          <p:nvPr/>
        </p:nvSpPr>
        <p:spPr>
          <a:xfrm>
            <a:off x="3918857" y="2286823"/>
            <a:ext cx="2280976" cy="2435902"/>
          </a:xfrm>
          <a:prstGeom prst="roundRect">
            <a:avLst/>
          </a:prstGeom>
          <a:solidFill>
            <a:schemeClr val="accent1">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5" name="CasellaDiTesto 4">
            <a:extLst>
              <a:ext uri="{FF2B5EF4-FFF2-40B4-BE49-F238E27FC236}">
                <a16:creationId xmlns:a16="http://schemas.microsoft.com/office/drawing/2014/main" id="{5EF1CCC1-685E-C4E3-61AE-7E45A29C541F}"/>
              </a:ext>
            </a:extLst>
          </p:cNvPr>
          <p:cNvSpPr txBox="1"/>
          <p:nvPr/>
        </p:nvSpPr>
        <p:spPr>
          <a:xfrm>
            <a:off x="3965331" y="2377258"/>
            <a:ext cx="2280976" cy="338554"/>
          </a:xfrm>
          <a:prstGeom prst="rect">
            <a:avLst/>
          </a:prstGeom>
          <a:noFill/>
        </p:spPr>
        <p:txBody>
          <a:bodyPr wrap="square" rtlCol="0">
            <a:spAutoFit/>
          </a:bodyPr>
          <a:lstStyle/>
          <a:p>
            <a:r>
              <a:rPr lang="it-IT" sz="1600" dirty="0">
                <a:solidFill>
                  <a:schemeClr val="accent1"/>
                </a:solidFill>
              </a:rPr>
              <a:t>Contestualizzazione</a:t>
            </a:r>
          </a:p>
        </p:txBody>
      </p:sp>
      <p:sp>
        <p:nvSpPr>
          <p:cNvPr id="6" name="CasellaDiTesto 5">
            <a:extLst>
              <a:ext uri="{FF2B5EF4-FFF2-40B4-BE49-F238E27FC236}">
                <a16:creationId xmlns:a16="http://schemas.microsoft.com/office/drawing/2014/main" id="{EA893C46-48E9-A732-D63A-8D8788B5025F}"/>
              </a:ext>
            </a:extLst>
          </p:cNvPr>
          <p:cNvSpPr txBox="1"/>
          <p:nvPr/>
        </p:nvSpPr>
        <p:spPr>
          <a:xfrm>
            <a:off x="4059534" y="2806247"/>
            <a:ext cx="1999622" cy="954107"/>
          </a:xfrm>
          <a:prstGeom prst="rect">
            <a:avLst/>
          </a:prstGeom>
          <a:noFill/>
        </p:spPr>
        <p:txBody>
          <a:bodyPr wrap="square" rtlCol="0">
            <a:spAutoFit/>
          </a:bodyPr>
          <a:lstStyle/>
          <a:p>
            <a:r>
              <a:rPr lang="it-IT" sz="1400" dirty="0"/>
              <a:t>Descrizione del grafo, specificando le entità principali e le loro relazioni</a:t>
            </a:r>
          </a:p>
        </p:txBody>
      </p:sp>
      <p:sp>
        <p:nvSpPr>
          <p:cNvPr id="7" name="Rettangolo con angoli arrotondati 6">
            <a:extLst>
              <a:ext uri="{FF2B5EF4-FFF2-40B4-BE49-F238E27FC236}">
                <a16:creationId xmlns:a16="http://schemas.microsoft.com/office/drawing/2014/main" id="{EEFDAB28-8902-6A21-B66F-30B748BFE378}"/>
              </a:ext>
            </a:extLst>
          </p:cNvPr>
          <p:cNvSpPr/>
          <p:nvPr/>
        </p:nvSpPr>
        <p:spPr>
          <a:xfrm>
            <a:off x="1026607" y="2286823"/>
            <a:ext cx="2280976" cy="2435902"/>
          </a:xfrm>
          <a:prstGeom prst="roundRect">
            <a:avLst/>
          </a:prstGeom>
          <a:solidFill>
            <a:schemeClr val="accent1">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dirty="0">
              <a:solidFill>
                <a:schemeClr val="accent1">
                  <a:lumMod val="50000"/>
                </a:schemeClr>
              </a:solidFill>
            </a:endParaRPr>
          </a:p>
        </p:txBody>
      </p:sp>
      <p:sp>
        <p:nvSpPr>
          <p:cNvPr id="8" name="CasellaDiTesto 7">
            <a:extLst>
              <a:ext uri="{FF2B5EF4-FFF2-40B4-BE49-F238E27FC236}">
                <a16:creationId xmlns:a16="http://schemas.microsoft.com/office/drawing/2014/main" id="{698C0B05-94BE-489C-FC75-F65718959CAC}"/>
              </a:ext>
            </a:extLst>
          </p:cNvPr>
          <p:cNvSpPr txBox="1"/>
          <p:nvPr/>
        </p:nvSpPr>
        <p:spPr>
          <a:xfrm>
            <a:off x="1117567" y="2383105"/>
            <a:ext cx="2280976" cy="338554"/>
          </a:xfrm>
          <a:prstGeom prst="rect">
            <a:avLst/>
          </a:prstGeom>
          <a:noFill/>
        </p:spPr>
        <p:txBody>
          <a:bodyPr wrap="square" rtlCol="0">
            <a:spAutoFit/>
          </a:bodyPr>
          <a:lstStyle/>
          <a:p>
            <a:r>
              <a:rPr lang="it-IT" sz="1600" dirty="0">
                <a:solidFill>
                  <a:schemeClr val="accent1"/>
                </a:solidFill>
              </a:rPr>
              <a:t>Intento</a:t>
            </a:r>
          </a:p>
        </p:txBody>
      </p:sp>
      <p:sp>
        <p:nvSpPr>
          <p:cNvPr id="9" name="CasellaDiTesto 8">
            <a:extLst>
              <a:ext uri="{FF2B5EF4-FFF2-40B4-BE49-F238E27FC236}">
                <a16:creationId xmlns:a16="http://schemas.microsoft.com/office/drawing/2014/main" id="{F6FC16C6-8317-10A7-0188-9F78C0E96D3A}"/>
              </a:ext>
            </a:extLst>
          </p:cNvPr>
          <p:cNvSpPr txBox="1"/>
          <p:nvPr/>
        </p:nvSpPr>
        <p:spPr>
          <a:xfrm>
            <a:off x="1167284" y="2806247"/>
            <a:ext cx="1999622" cy="1169551"/>
          </a:xfrm>
          <a:prstGeom prst="rect">
            <a:avLst/>
          </a:prstGeom>
          <a:noFill/>
        </p:spPr>
        <p:txBody>
          <a:bodyPr wrap="square" rtlCol="0">
            <a:spAutoFit/>
          </a:bodyPr>
          <a:lstStyle/>
          <a:p>
            <a:r>
              <a:rPr lang="it-IT" sz="1400" dirty="0"/>
              <a:t>Specifica dell’intento, ovvero scrivere dettagliatamente il compito che il modello deve svolgere</a:t>
            </a:r>
          </a:p>
        </p:txBody>
      </p:sp>
      <p:sp>
        <p:nvSpPr>
          <p:cNvPr id="10" name="Rettangolo con angoli arrotondati 9">
            <a:extLst>
              <a:ext uri="{FF2B5EF4-FFF2-40B4-BE49-F238E27FC236}">
                <a16:creationId xmlns:a16="http://schemas.microsoft.com/office/drawing/2014/main" id="{0D0F7228-5DD6-F4D6-A75F-4DA94E772152}"/>
              </a:ext>
            </a:extLst>
          </p:cNvPr>
          <p:cNvSpPr/>
          <p:nvPr/>
        </p:nvSpPr>
        <p:spPr>
          <a:xfrm>
            <a:off x="6807131" y="2286823"/>
            <a:ext cx="2280976" cy="2435902"/>
          </a:xfrm>
          <a:prstGeom prst="round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11" name="CasellaDiTesto 10">
            <a:extLst>
              <a:ext uri="{FF2B5EF4-FFF2-40B4-BE49-F238E27FC236}">
                <a16:creationId xmlns:a16="http://schemas.microsoft.com/office/drawing/2014/main" id="{F5426D7D-6A8F-F351-1A3C-F4F2429DBB63}"/>
              </a:ext>
            </a:extLst>
          </p:cNvPr>
          <p:cNvSpPr txBox="1"/>
          <p:nvPr/>
        </p:nvSpPr>
        <p:spPr>
          <a:xfrm>
            <a:off x="6900079" y="2377258"/>
            <a:ext cx="2280976" cy="338554"/>
          </a:xfrm>
          <a:prstGeom prst="rect">
            <a:avLst/>
          </a:prstGeom>
          <a:noFill/>
        </p:spPr>
        <p:txBody>
          <a:bodyPr wrap="square" rtlCol="0">
            <a:spAutoFit/>
          </a:bodyPr>
          <a:lstStyle/>
          <a:p>
            <a:r>
              <a:rPr lang="it-IT" sz="1600" dirty="0">
                <a:solidFill>
                  <a:schemeClr val="accent1"/>
                </a:solidFill>
              </a:rPr>
              <a:t>Formato della query</a:t>
            </a:r>
          </a:p>
        </p:txBody>
      </p:sp>
      <p:sp>
        <p:nvSpPr>
          <p:cNvPr id="12" name="CasellaDiTesto 11">
            <a:extLst>
              <a:ext uri="{FF2B5EF4-FFF2-40B4-BE49-F238E27FC236}">
                <a16:creationId xmlns:a16="http://schemas.microsoft.com/office/drawing/2014/main" id="{7FC43235-E1DC-3B68-A12C-47E067E4297C}"/>
              </a:ext>
            </a:extLst>
          </p:cNvPr>
          <p:cNvSpPr txBox="1"/>
          <p:nvPr/>
        </p:nvSpPr>
        <p:spPr>
          <a:xfrm>
            <a:off x="6947808" y="2806247"/>
            <a:ext cx="1999622" cy="1169551"/>
          </a:xfrm>
          <a:prstGeom prst="rect">
            <a:avLst/>
          </a:prstGeom>
          <a:noFill/>
        </p:spPr>
        <p:txBody>
          <a:bodyPr wrap="square" rtlCol="0">
            <a:spAutoFit/>
          </a:bodyPr>
          <a:lstStyle/>
          <a:p>
            <a:r>
              <a:rPr lang="it-IT" sz="1400" dirty="0"/>
              <a:t>Indicare la struttura corretta per ogni query da generare in base alla domanda fornita dall’utente</a:t>
            </a:r>
          </a:p>
        </p:txBody>
      </p:sp>
      <p:cxnSp>
        <p:nvCxnSpPr>
          <p:cNvPr id="14" name="Connettore 2 13">
            <a:extLst>
              <a:ext uri="{FF2B5EF4-FFF2-40B4-BE49-F238E27FC236}">
                <a16:creationId xmlns:a16="http://schemas.microsoft.com/office/drawing/2014/main" id="{FDFDBA1D-F927-E589-086D-2703E3A93ECF}"/>
              </a:ext>
            </a:extLst>
          </p:cNvPr>
          <p:cNvCxnSpPr>
            <a:cxnSpLocks/>
          </p:cNvCxnSpPr>
          <p:nvPr/>
        </p:nvCxnSpPr>
        <p:spPr>
          <a:xfrm>
            <a:off x="5114611" y="4788830"/>
            <a:ext cx="748786" cy="727215"/>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5" name="Connettore 2 14">
            <a:extLst>
              <a:ext uri="{FF2B5EF4-FFF2-40B4-BE49-F238E27FC236}">
                <a16:creationId xmlns:a16="http://schemas.microsoft.com/office/drawing/2014/main" id="{B991426E-59C6-A48A-806C-C270FE1A9CB8}"/>
              </a:ext>
            </a:extLst>
          </p:cNvPr>
          <p:cNvCxnSpPr>
            <a:cxnSpLocks/>
          </p:cNvCxnSpPr>
          <p:nvPr/>
        </p:nvCxnSpPr>
        <p:spPr>
          <a:xfrm flipH="1">
            <a:off x="7003885" y="4802092"/>
            <a:ext cx="863974" cy="69676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7" name="Rettangolo con angoli arrotondati 16">
            <a:extLst>
              <a:ext uri="{FF2B5EF4-FFF2-40B4-BE49-F238E27FC236}">
                <a16:creationId xmlns:a16="http://schemas.microsoft.com/office/drawing/2014/main" id="{21D86E73-73FF-E9F2-61BE-D03C464C788E}"/>
              </a:ext>
            </a:extLst>
          </p:cNvPr>
          <p:cNvSpPr/>
          <p:nvPr/>
        </p:nvSpPr>
        <p:spPr>
          <a:xfrm>
            <a:off x="4305719" y="5557131"/>
            <a:ext cx="4135524" cy="420725"/>
          </a:xfrm>
          <a:prstGeom prst="roundRect">
            <a:avLst/>
          </a:prstGeom>
          <a:solidFill>
            <a:schemeClr val="accent1">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18" name="CasellaDiTesto 17">
            <a:extLst>
              <a:ext uri="{FF2B5EF4-FFF2-40B4-BE49-F238E27FC236}">
                <a16:creationId xmlns:a16="http://schemas.microsoft.com/office/drawing/2014/main" id="{9ABB611A-AF27-E9A3-F8EC-1200ACEEB909}"/>
              </a:ext>
            </a:extLst>
          </p:cNvPr>
          <p:cNvSpPr txBox="1"/>
          <p:nvPr/>
        </p:nvSpPr>
        <p:spPr>
          <a:xfrm>
            <a:off x="4407774" y="5598216"/>
            <a:ext cx="4135524" cy="338554"/>
          </a:xfrm>
          <a:prstGeom prst="rect">
            <a:avLst/>
          </a:prstGeom>
          <a:noFill/>
        </p:spPr>
        <p:txBody>
          <a:bodyPr wrap="square" rtlCol="0">
            <a:spAutoFit/>
          </a:bodyPr>
          <a:lstStyle/>
          <a:p>
            <a:r>
              <a:rPr lang="it-IT" sz="1600" dirty="0">
                <a:solidFill>
                  <a:schemeClr val="accent1"/>
                </a:solidFill>
              </a:rPr>
              <a:t>Prompt basato su esempi contestualizzati</a:t>
            </a:r>
          </a:p>
        </p:txBody>
      </p:sp>
    </p:spTree>
    <p:extLst>
      <p:ext uri="{BB962C8B-B14F-4D97-AF65-F5344CB8AC3E}">
        <p14:creationId xmlns:p14="http://schemas.microsoft.com/office/powerpoint/2010/main" val="38802160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1000"/>
                                        <p:tgtEl>
                                          <p:spTgt spid="9"/>
                                        </p:tgtEl>
                                      </p:cBhvr>
                                    </p:animEffect>
                                    <p:anim calcmode="lin" valueType="num">
                                      <p:cBhvr>
                                        <p:cTn id="13" dur="1000" fill="hold"/>
                                        <p:tgtEl>
                                          <p:spTgt spid="9"/>
                                        </p:tgtEl>
                                        <p:attrNameLst>
                                          <p:attrName>ppt_x</p:attrName>
                                        </p:attrNameLst>
                                      </p:cBhvr>
                                      <p:tavLst>
                                        <p:tav tm="0">
                                          <p:val>
                                            <p:strVal val="#ppt_x"/>
                                          </p:val>
                                        </p:tav>
                                        <p:tav tm="100000">
                                          <p:val>
                                            <p:strVal val="#ppt_x"/>
                                          </p:val>
                                        </p:tav>
                                      </p:tavLst>
                                    </p:anim>
                                    <p:anim calcmode="lin" valueType="num">
                                      <p:cBhvr>
                                        <p:cTn id="14" dur="1000" fill="hold"/>
                                        <p:tgtEl>
                                          <p:spTgt spid="9"/>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1000"/>
                                        <p:tgtEl>
                                          <p:spTgt spid="7"/>
                                        </p:tgtEl>
                                      </p:cBhvr>
                                    </p:animEffect>
                                    <p:anim calcmode="lin" valueType="num">
                                      <p:cBhvr>
                                        <p:cTn id="18" dur="1000" fill="hold"/>
                                        <p:tgtEl>
                                          <p:spTgt spid="7"/>
                                        </p:tgtEl>
                                        <p:attrNameLst>
                                          <p:attrName>ppt_x</p:attrName>
                                        </p:attrNameLst>
                                      </p:cBhvr>
                                      <p:tavLst>
                                        <p:tav tm="0">
                                          <p:val>
                                            <p:strVal val="#ppt_x"/>
                                          </p:val>
                                        </p:tav>
                                        <p:tav tm="100000">
                                          <p:val>
                                            <p:strVal val="#ppt_x"/>
                                          </p:val>
                                        </p:tav>
                                      </p:tavLst>
                                    </p:anim>
                                    <p:anim calcmode="lin" valueType="num">
                                      <p:cBhvr>
                                        <p:cTn id="1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grpId="0" nodeType="clickEffect">
                                  <p:stCondLst>
                                    <p:cond delay="0"/>
                                  </p:stCondLst>
                                  <p:childTnLst>
                                    <p:set>
                                      <p:cBhvr>
                                        <p:cTn id="23" dur="1" fill="hold">
                                          <p:stCondLst>
                                            <p:cond delay="0"/>
                                          </p:stCondLst>
                                        </p:cTn>
                                        <p:tgtEl>
                                          <p:spTgt spid="4"/>
                                        </p:tgtEl>
                                        <p:attrNameLst>
                                          <p:attrName>style.visibility</p:attrName>
                                        </p:attrNameLst>
                                      </p:cBhvr>
                                      <p:to>
                                        <p:strVal val="visible"/>
                                      </p:to>
                                    </p:set>
                                    <p:animEffect transition="in" filter="fade">
                                      <p:cBhvr>
                                        <p:cTn id="24" dur="1000"/>
                                        <p:tgtEl>
                                          <p:spTgt spid="4"/>
                                        </p:tgtEl>
                                      </p:cBhvr>
                                    </p:animEffect>
                                    <p:anim calcmode="lin" valueType="num">
                                      <p:cBhvr>
                                        <p:cTn id="25" dur="1000" fill="hold"/>
                                        <p:tgtEl>
                                          <p:spTgt spid="4"/>
                                        </p:tgtEl>
                                        <p:attrNameLst>
                                          <p:attrName>ppt_x</p:attrName>
                                        </p:attrNameLst>
                                      </p:cBhvr>
                                      <p:tavLst>
                                        <p:tav tm="0">
                                          <p:val>
                                            <p:strVal val="#ppt_x"/>
                                          </p:val>
                                        </p:tav>
                                        <p:tav tm="100000">
                                          <p:val>
                                            <p:strVal val="#ppt_x"/>
                                          </p:val>
                                        </p:tav>
                                      </p:tavLst>
                                    </p:anim>
                                    <p:anim calcmode="lin" valueType="num">
                                      <p:cBhvr>
                                        <p:cTn id="26" dur="1000" fill="hold"/>
                                        <p:tgtEl>
                                          <p:spTgt spid="4"/>
                                        </p:tgtEl>
                                        <p:attrNameLst>
                                          <p:attrName>ppt_y</p:attrName>
                                        </p:attrNameLst>
                                      </p:cBhvr>
                                      <p:tavLst>
                                        <p:tav tm="0">
                                          <p:val>
                                            <p:strVal val="#ppt_y+.1"/>
                                          </p:val>
                                        </p:tav>
                                        <p:tav tm="100000">
                                          <p:val>
                                            <p:strVal val="#ppt_y"/>
                                          </p:val>
                                        </p:tav>
                                      </p:tavLst>
                                    </p:anim>
                                  </p:childTnLst>
                                </p:cTn>
                              </p:par>
                              <p:par>
                                <p:cTn id="27" presetID="42" presetClass="entr" presetSubtype="0" fill="hold" grpId="0" nodeType="withEffect">
                                  <p:stCondLst>
                                    <p:cond delay="0"/>
                                  </p:stCondLst>
                                  <p:childTnLst>
                                    <p:set>
                                      <p:cBhvr>
                                        <p:cTn id="28" dur="1" fill="hold">
                                          <p:stCondLst>
                                            <p:cond delay="0"/>
                                          </p:stCondLst>
                                        </p:cTn>
                                        <p:tgtEl>
                                          <p:spTgt spid="6"/>
                                        </p:tgtEl>
                                        <p:attrNameLst>
                                          <p:attrName>style.visibility</p:attrName>
                                        </p:attrNameLst>
                                      </p:cBhvr>
                                      <p:to>
                                        <p:strVal val="visible"/>
                                      </p:to>
                                    </p:set>
                                    <p:animEffect transition="in" filter="fade">
                                      <p:cBhvr>
                                        <p:cTn id="29" dur="1000"/>
                                        <p:tgtEl>
                                          <p:spTgt spid="6"/>
                                        </p:tgtEl>
                                      </p:cBhvr>
                                    </p:animEffect>
                                    <p:anim calcmode="lin" valueType="num">
                                      <p:cBhvr>
                                        <p:cTn id="30" dur="1000" fill="hold"/>
                                        <p:tgtEl>
                                          <p:spTgt spid="6"/>
                                        </p:tgtEl>
                                        <p:attrNameLst>
                                          <p:attrName>ppt_x</p:attrName>
                                        </p:attrNameLst>
                                      </p:cBhvr>
                                      <p:tavLst>
                                        <p:tav tm="0">
                                          <p:val>
                                            <p:strVal val="#ppt_x"/>
                                          </p:val>
                                        </p:tav>
                                        <p:tav tm="100000">
                                          <p:val>
                                            <p:strVal val="#ppt_x"/>
                                          </p:val>
                                        </p:tav>
                                      </p:tavLst>
                                    </p:anim>
                                    <p:anim calcmode="lin" valueType="num">
                                      <p:cBhvr>
                                        <p:cTn id="31" dur="1000" fill="hold"/>
                                        <p:tgtEl>
                                          <p:spTgt spid="6"/>
                                        </p:tgtEl>
                                        <p:attrNameLst>
                                          <p:attrName>ppt_y</p:attrName>
                                        </p:attrNameLst>
                                      </p:cBhvr>
                                      <p:tavLst>
                                        <p:tav tm="0">
                                          <p:val>
                                            <p:strVal val="#ppt_y+.1"/>
                                          </p:val>
                                        </p:tav>
                                        <p:tav tm="100000">
                                          <p:val>
                                            <p:strVal val="#ppt_y"/>
                                          </p:val>
                                        </p:tav>
                                      </p:tavLst>
                                    </p:anim>
                                  </p:childTnLst>
                                </p:cTn>
                              </p:par>
                              <p:par>
                                <p:cTn id="32" presetID="42" presetClass="entr" presetSubtype="0" fill="hold" grpId="0" nodeType="withEffect">
                                  <p:stCondLst>
                                    <p:cond delay="0"/>
                                  </p:stCondLst>
                                  <p:childTnLst>
                                    <p:set>
                                      <p:cBhvr>
                                        <p:cTn id="33" dur="1" fill="hold">
                                          <p:stCondLst>
                                            <p:cond delay="0"/>
                                          </p:stCondLst>
                                        </p:cTn>
                                        <p:tgtEl>
                                          <p:spTgt spid="5"/>
                                        </p:tgtEl>
                                        <p:attrNameLst>
                                          <p:attrName>style.visibility</p:attrName>
                                        </p:attrNameLst>
                                      </p:cBhvr>
                                      <p:to>
                                        <p:strVal val="visible"/>
                                      </p:to>
                                    </p:set>
                                    <p:animEffect transition="in" filter="fade">
                                      <p:cBhvr>
                                        <p:cTn id="34" dur="1000"/>
                                        <p:tgtEl>
                                          <p:spTgt spid="5"/>
                                        </p:tgtEl>
                                      </p:cBhvr>
                                    </p:animEffect>
                                    <p:anim calcmode="lin" valueType="num">
                                      <p:cBhvr>
                                        <p:cTn id="35" dur="1000" fill="hold"/>
                                        <p:tgtEl>
                                          <p:spTgt spid="5"/>
                                        </p:tgtEl>
                                        <p:attrNameLst>
                                          <p:attrName>ppt_x</p:attrName>
                                        </p:attrNameLst>
                                      </p:cBhvr>
                                      <p:tavLst>
                                        <p:tav tm="0">
                                          <p:val>
                                            <p:strVal val="#ppt_x"/>
                                          </p:val>
                                        </p:tav>
                                        <p:tav tm="100000">
                                          <p:val>
                                            <p:strVal val="#ppt_x"/>
                                          </p:val>
                                        </p:tav>
                                      </p:tavLst>
                                    </p:anim>
                                    <p:anim calcmode="lin" valueType="num">
                                      <p:cBhvr>
                                        <p:cTn id="3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grpId="0" nodeType="clickEffect">
                                  <p:stCondLst>
                                    <p:cond delay="0"/>
                                  </p:stCondLst>
                                  <p:childTnLst>
                                    <p:set>
                                      <p:cBhvr>
                                        <p:cTn id="40" dur="1" fill="hold">
                                          <p:stCondLst>
                                            <p:cond delay="0"/>
                                          </p:stCondLst>
                                        </p:cTn>
                                        <p:tgtEl>
                                          <p:spTgt spid="10"/>
                                        </p:tgtEl>
                                        <p:attrNameLst>
                                          <p:attrName>style.visibility</p:attrName>
                                        </p:attrNameLst>
                                      </p:cBhvr>
                                      <p:to>
                                        <p:strVal val="visible"/>
                                      </p:to>
                                    </p:set>
                                    <p:animEffect transition="in" filter="fade">
                                      <p:cBhvr>
                                        <p:cTn id="41" dur="1000"/>
                                        <p:tgtEl>
                                          <p:spTgt spid="10"/>
                                        </p:tgtEl>
                                      </p:cBhvr>
                                    </p:animEffect>
                                    <p:anim calcmode="lin" valueType="num">
                                      <p:cBhvr>
                                        <p:cTn id="42" dur="1000" fill="hold"/>
                                        <p:tgtEl>
                                          <p:spTgt spid="10"/>
                                        </p:tgtEl>
                                        <p:attrNameLst>
                                          <p:attrName>ppt_x</p:attrName>
                                        </p:attrNameLst>
                                      </p:cBhvr>
                                      <p:tavLst>
                                        <p:tav tm="0">
                                          <p:val>
                                            <p:strVal val="#ppt_x"/>
                                          </p:val>
                                        </p:tav>
                                        <p:tav tm="100000">
                                          <p:val>
                                            <p:strVal val="#ppt_x"/>
                                          </p:val>
                                        </p:tav>
                                      </p:tavLst>
                                    </p:anim>
                                    <p:anim calcmode="lin" valueType="num">
                                      <p:cBhvr>
                                        <p:cTn id="43" dur="1000" fill="hold"/>
                                        <p:tgtEl>
                                          <p:spTgt spid="10"/>
                                        </p:tgtEl>
                                        <p:attrNameLst>
                                          <p:attrName>ppt_y</p:attrName>
                                        </p:attrNameLst>
                                      </p:cBhvr>
                                      <p:tavLst>
                                        <p:tav tm="0">
                                          <p:val>
                                            <p:strVal val="#ppt_y+.1"/>
                                          </p:val>
                                        </p:tav>
                                        <p:tav tm="100000">
                                          <p:val>
                                            <p:strVal val="#ppt_y"/>
                                          </p:val>
                                        </p:tav>
                                      </p:tavLst>
                                    </p:anim>
                                  </p:childTnLst>
                                </p:cTn>
                              </p:par>
                              <p:par>
                                <p:cTn id="44" presetID="42" presetClass="entr" presetSubtype="0" fill="hold" grpId="0" nodeType="withEffect">
                                  <p:stCondLst>
                                    <p:cond delay="0"/>
                                  </p:stCondLst>
                                  <p:childTnLst>
                                    <p:set>
                                      <p:cBhvr>
                                        <p:cTn id="45" dur="1" fill="hold">
                                          <p:stCondLst>
                                            <p:cond delay="0"/>
                                          </p:stCondLst>
                                        </p:cTn>
                                        <p:tgtEl>
                                          <p:spTgt spid="12"/>
                                        </p:tgtEl>
                                        <p:attrNameLst>
                                          <p:attrName>style.visibility</p:attrName>
                                        </p:attrNameLst>
                                      </p:cBhvr>
                                      <p:to>
                                        <p:strVal val="visible"/>
                                      </p:to>
                                    </p:set>
                                    <p:animEffect transition="in" filter="fade">
                                      <p:cBhvr>
                                        <p:cTn id="46" dur="1000"/>
                                        <p:tgtEl>
                                          <p:spTgt spid="12"/>
                                        </p:tgtEl>
                                      </p:cBhvr>
                                    </p:animEffect>
                                    <p:anim calcmode="lin" valueType="num">
                                      <p:cBhvr>
                                        <p:cTn id="47" dur="1000" fill="hold"/>
                                        <p:tgtEl>
                                          <p:spTgt spid="12"/>
                                        </p:tgtEl>
                                        <p:attrNameLst>
                                          <p:attrName>ppt_x</p:attrName>
                                        </p:attrNameLst>
                                      </p:cBhvr>
                                      <p:tavLst>
                                        <p:tav tm="0">
                                          <p:val>
                                            <p:strVal val="#ppt_x"/>
                                          </p:val>
                                        </p:tav>
                                        <p:tav tm="100000">
                                          <p:val>
                                            <p:strVal val="#ppt_x"/>
                                          </p:val>
                                        </p:tav>
                                      </p:tavLst>
                                    </p:anim>
                                    <p:anim calcmode="lin" valueType="num">
                                      <p:cBhvr>
                                        <p:cTn id="48" dur="1000" fill="hold"/>
                                        <p:tgtEl>
                                          <p:spTgt spid="12"/>
                                        </p:tgtEl>
                                        <p:attrNameLst>
                                          <p:attrName>ppt_y</p:attrName>
                                        </p:attrNameLst>
                                      </p:cBhvr>
                                      <p:tavLst>
                                        <p:tav tm="0">
                                          <p:val>
                                            <p:strVal val="#ppt_y+.1"/>
                                          </p:val>
                                        </p:tav>
                                        <p:tav tm="100000">
                                          <p:val>
                                            <p:strVal val="#ppt_y"/>
                                          </p:val>
                                        </p:tav>
                                      </p:tavLst>
                                    </p:anim>
                                  </p:childTnLst>
                                </p:cTn>
                              </p:par>
                              <p:par>
                                <p:cTn id="49" presetID="42" presetClass="entr" presetSubtype="0" fill="hold" grpId="0" nodeType="withEffect">
                                  <p:stCondLst>
                                    <p:cond delay="0"/>
                                  </p:stCondLst>
                                  <p:childTnLst>
                                    <p:set>
                                      <p:cBhvr>
                                        <p:cTn id="50" dur="1" fill="hold">
                                          <p:stCondLst>
                                            <p:cond delay="0"/>
                                          </p:stCondLst>
                                        </p:cTn>
                                        <p:tgtEl>
                                          <p:spTgt spid="11"/>
                                        </p:tgtEl>
                                        <p:attrNameLst>
                                          <p:attrName>style.visibility</p:attrName>
                                        </p:attrNameLst>
                                      </p:cBhvr>
                                      <p:to>
                                        <p:strVal val="visible"/>
                                      </p:to>
                                    </p:set>
                                    <p:animEffect transition="in" filter="fade">
                                      <p:cBhvr>
                                        <p:cTn id="51" dur="1000"/>
                                        <p:tgtEl>
                                          <p:spTgt spid="11"/>
                                        </p:tgtEl>
                                      </p:cBhvr>
                                    </p:animEffect>
                                    <p:anim calcmode="lin" valueType="num">
                                      <p:cBhvr>
                                        <p:cTn id="52" dur="1000" fill="hold"/>
                                        <p:tgtEl>
                                          <p:spTgt spid="11"/>
                                        </p:tgtEl>
                                        <p:attrNameLst>
                                          <p:attrName>ppt_x</p:attrName>
                                        </p:attrNameLst>
                                      </p:cBhvr>
                                      <p:tavLst>
                                        <p:tav tm="0">
                                          <p:val>
                                            <p:strVal val="#ppt_x"/>
                                          </p:val>
                                        </p:tav>
                                        <p:tav tm="100000">
                                          <p:val>
                                            <p:strVal val="#ppt_x"/>
                                          </p:val>
                                        </p:tav>
                                      </p:tavLst>
                                    </p:anim>
                                    <p:anim calcmode="lin" valueType="num">
                                      <p:cBhvr>
                                        <p:cTn id="53"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nodeType="clickEffect">
                                  <p:stCondLst>
                                    <p:cond delay="0"/>
                                  </p:stCondLst>
                                  <p:childTnLst>
                                    <p:set>
                                      <p:cBhvr>
                                        <p:cTn id="57" dur="1" fill="hold">
                                          <p:stCondLst>
                                            <p:cond delay="0"/>
                                          </p:stCondLst>
                                        </p:cTn>
                                        <p:tgtEl>
                                          <p:spTgt spid="14"/>
                                        </p:tgtEl>
                                        <p:attrNameLst>
                                          <p:attrName>style.visibility</p:attrName>
                                        </p:attrNameLst>
                                      </p:cBhvr>
                                      <p:to>
                                        <p:strVal val="visible"/>
                                      </p:to>
                                    </p:set>
                                    <p:animEffect transition="in" filter="fade">
                                      <p:cBhvr>
                                        <p:cTn id="58" dur="500"/>
                                        <p:tgtEl>
                                          <p:spTgt spid="14"/>
                                        </p:tgtEl>
                                      </p:cBhvr>
                                    </p:animEffect>
                                  </p:childTnLst>
                                </p:cTn>
                              </p:par>
                              <p:par>
                                <p:cTn id="59" presetID="10" presetClass="entr" presetSubtype="0" fill="hold" nodeType="withEffect">
                                  <p:stCondLst>
                                    <p:cond delay="0"/>
                                  </p:stCondLst>
                                  <p:childTnLst>
                                    <p:set>
                                      <p:cBhvr>
                                        <p:cTn id="60" dur="1" fill="hold">
                                          <p:stCondLst>
                                            <p:cond delay="0"/>
                                          </p:stCondLst>
                                        </p:cTn>
                                        <p:tgtEl>
                                          <p:spTgt spid="15"/>
                                        </p:tgtEl>
                                        <p:attrNameLst>
                                          <p:attrName>style.visibility</p:attrName>
                                        </p:attrNameLst>
                                      </p:cBhvr>
                                      <p:to>
                                        <p:strVal val="visible"/>
                                      </p:to>
                                    </p:set>
                                    <p:animEffect transition="in" filter="fade">
                                      <p:cBhvr>
                                        <p:cTn id="61" dur="500"/>
                                        <p:tgtEl>
                                          <p:spTgt spid="15"/>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17"/>
                                        </p:tgtEl>
                                        <p:attrNameLst>
                                          <p:attrName>style.visibility</p:attrName>
                                        </p:attrNameLst>
                                      </p:cBhvr>
                                      <p:to>
                                        <p:strVal val="visible"/>
                                      </p:to>
                                    </p:set>
                                    <p:animEffect transition="in" filter="fade">
                                      <p:cBhvr>
                                        <p:cTn id="64" dur="500"/>
                                        <p:tgtEl>
                                          <p:spTgt spid="17"/>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18"/>
                                        </p:tgtEl>
                                        <p:attrNameLst>
                                          <p:attrName>style.visibility</p:attrName>
                                        </p:attrNameLst>
                                      </p:cBhvr>
                                      <p:to>
                                        <p:strVal val="visible"/>
                                      </p:to>
                                    </p:set>
                                    <p:animEffect transition="in" filter="fade">
                                      <p:cBhvr>
                                        <p:cTn id="6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6" grpId="0"/>
      <p:bldP spid="7" grpId="0" animBg="1"/>
      <p:bldP spid="8" grpId="0"/>
      <p:bldP spid="9" grpId="0"/>
      <p:bldP spid="10" grpId="0" animBg="1"/>
      <p:bldP spid="11" grpId="0"/>
      <p:bldP spid="12" grpId="0"/>
      <p:bldP spid="17" grpId="0" animBg="1"/>
      <p:bldP spid="1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a:extLst>
              <a:ext uri="{FF2B5EF4-FFF2-40B4-BE49-F238E27FC236}">
                <a16:creationId xmlns:a16="http://schemas.microsoft.com/office/drawing/2014/main" id="{D3A8A8FE-A47C-4AAE-2042-108E4E2A0C12}"/>
              </a:ext>
            </a:extLst>
          </p:cNvPr>
          <p:cNvSpPr>
            <a:spLocks noGrp="1"/>
          </p:cNvSpPr>
          <p:nvPr>
            <p:ph idx="1"/>
          </p:nvPr>
        </p:nvSpPr>
        <p:spPr>
          <a:xfrm>
            <a:off x="677334" y="1738558"/>
            <a:ext cx="8596668" cy="3880773"/>
          </a:xfrm>
        </p:spPr>
        <p:txBody>
          <a:bodyPr/>
          <a:lstStyle/>
          <a:p>
            <a:r>
              <a:rPr lang="it-IT" dirty="0"/>
              <a:t>L’idea:</a:t>
            </a:r>
          </a:p>
          <a:p>
            <a:pPr marL="0" indent="0">
              <a:buNone/>
            </a:pPr>
            <a:r>
              <a:rPr lang="it-IT" dirty="0"/>
              <a:t>Scrivere nel prompt una serie di esempi di domande più frequenti con la seguente struttura</a:t>
            </a:r>
          </a:p>
        </p:txBody>
      </p:sp>
      <p:sp>
        <p:nvSpPr>
          <p:cNvPr id="4" name="Rettangolo con angoli arrotondati 3">
            <a:extLst>
              <a:ext uri="{FF2B5EF4-FFF2-40B4-BE49-F238E27FC236}">
                <a16:creationId xmlns:a16="http://schemas.microsoft.com/office/drawing/2014/main" id="{B85B59E8-CAE7-F6BB-8182-812CEEDE02C9}"/>
              </a:ext>
            </a:extLst>
          </p:cNvPr>
          <p:cNvSpPr/>
          <p:nvPr/>
        </p:nvSpPr>
        <p:spPr>
          <a:xfrm>
            <a:off x="575278" y="606276"/>
            <a:ext cx="6327939" cy="679913"/>
          </a:xfrm>
          <a:prstGeom prst="roundRect">
            <a:avLst/>
          </a:prstGeom>
          <a:solidFill>
            <a:schemeClr val="accent1">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5" name="CasellaDiTesto 4">
            <a:extLst>
              <a:ext uri="{FF2B5EF4-FFF2-40B4-BE49-F238E27FC236}">
                <a16:creationId xmlns:a16="http://schemas.microsoft.com/office/drawing/2014/main" id="{33402AC9-5AD8-5AB1-D2FB-2FF0B4F21F59}"/>
              </a:ext>
            </a:extLst>
          </p:cNvPr>
          <p:cNvSpPr txBox="1"/>
          <p:nvPr/>
        </p:nvSpPr>
        <p:spPr>
          <a:xfrm>
            <a:off x="677334" y="647361"/>
            <a:ext cx="6125400" cy="461665"/>
          </a:xfrm>
          <a:prstGeom prst="rect">
            <a:avLst/>
          </a:prstGeom>
          <a:noFill/>
        </p:spPr>
        <p:txBody>
          <a:bodyPr wrap="square" rtlCol="0">
            <a:spAutoFit/>
          </a:bodyPr>
          <a:lstStyle/>
          <a:p>
            <a:r>
              <a:rPr lang="it-IT" sz="2400" dirty="0">
                <a:solidFill>
                  <a:schemeClr val="accent1"/>
                </a:solidFill>
              </a:rPr>
              <a:t>Prompt basato su esempi contestualizzati</a:t>
            </a:r>
          </a:p>
        </p:txBody>
      </p:sp>
      <p:sp>
        <p:nvSpPr>
          <p:cNvPr id="7" name="Rettangolo 6">
            <a:extLst>
              <a:ext uri="{FF2B5EF4-FFF2-40B4-BE49-F238E27FC236}">
                <a16:creationId xmlns:a16="http://schemas.microsoft.com/office/drawing/2014/main" id="{EE019F40-CE2C-6D8A-09A0-01AD83A45FD7}"/>
              </a:ext>
            </a:extLst>
          </p:cNvPr>
          <p:cNvSpPr/>
          <p:nvPr/>
        </p:nvSpPr>
        <p:spPr>
          <a:xfrm>
            <a:off x="773723" y="3155183"/>
            <a:ext cx="2230734" cy="381837"/>
          </a:xfrm>
          <a:prstGeom prst="rect">
            <a:avLst/>
          </a:prstGeom>
          <a:solidFill>
            <a:schemeClr val="accent3">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it-IT" dirty="0">
                <a:solidFill>
                  <a:schemeClr val="accent1">
                    <a:lumMod val="50000"/>
                  </a:schemeClr>
                </a:solidFill>
              </a:rPr>
              <a:t>#Domanda</a:t>
            </a:r>
          </a:p>
        </p:txBody>
      </p:sp>
      <p:sp>
        <p:nvSpPr>
          <p:cNvPr id="8" name="Rettangolo 7">
            <a:extLst>
              <a:ext uri="{FF2B5EF4-FFF2-40B4-BE49-F238E27FC236}">
                <a16:creationId xmlns:a16="http://schemas.microsoft.com/office/drawing/2014/main" id="{8BA3F2AD-0C06-0130-B3C6-4315367E01D1}"/>
              </a:ext>
            </a:extLst>
          </p:cNvPr>
          <p:cNvSpPr/>
          <p:nvPr/>
        </p:nvSpPr>
        <p:spPr>
          <a:xfrm>
            <a:off x="773723" y="3537020"/>
            <a:ext cx="2230734" cy="934496"/>
          </a:xfrm>
          <a:prstGeom prst="rect">
            <a:avLst/>
          </a:prstGeom>
          <a:solidFill>
            <a:schemeClr val="accent3">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dirty="0">
                <a:solidFill>
                  <a:schemeClr val="accent1">
                    <a:lumMod val="50000"/>
                  </a:schemeClr>
                </a:solidFill>
              </a:rPr>
              <a:t>Query di esempio</a:t>
            </a:r>
          </a:p>
        </p:txBody>
      </p:sp>
      <p:cxnSp>
        <p:nvCxnSpPr>
          <p:cNvPr id="10" name="Connettore 2 9">
            <a:extLst>
              <a:ext uri="{FF2B5EF4-FFF2-40B4-BE49-F238E27FC236}">
                <a16:creationId xmlns:a16="http://schemas.microsoft.com/office/drawing/2014/main" id="{968D9115-7504-F61D-82C5-8DCA9E666CFA}"/>
              </a:ext>
            </a:extLst>
          </p:cNvPr>
          <p:cNvCxnSpPr>
            <a:cxnSpLocks/>
          </p:cNvCxnSpPr>
          <p:nvPr/>
        </p:nvCxnSpPr>
        <p:spPr>
          <a:xfrm>
            <a:off x="3104940" y="4004268"/>
            <a:ext cx="1105319" cy="0"/>
          </a:xfrm>
          <a:prstGeom prst="straightConnector1">
            <a:avLst/>
          </a:prstGeom>
          <a:ln w="57150">
            <a:prstDash val="sysDash"/>
            <a:tailEnd type="triangle"/>
          </a:ln>
        </p:spPr>
        <p:style>
          <a:lnRef idx="1">
            <a:schemeClr val="accent1"/>
          </a:lnRef>
          <a:fillRef idx="0">
            <a:schemeClr val="accent1"/>
          </a:fillRef>
          <a:effectRef idx="0">
            <a:schemeClr val="accent1"/>
          </a:effectRef>
          <a:fontRef idx="minor">
            <a:schemeClr val="tx1"/>
          </a:fontRef>
        </p:style>
      </p:cxnSp>
      <p:pic>
        <p:nvPicPr>
          <p:cNvPr id="13" name="Immagine 12">
            <a:extLst>
              <a:ext uri="{FF2B5EF4-FFF2-40B4-BE49-F238E27FC236}">
                <a16:creationId xmlns:a16="http://schemas.microsoft.com/office/drawing/2014/main" id="{C046FCA5-A8CC-E468-08F1-3A4FF3DF6577}"/>
              </a:ext>
            </a:extLst>
          </p:cNvPr>
          <p:cNvPicPr>
            <a:picLocks noChangeAspect="1"/>
          </p:cNvPicPr>
          <p:nvPr/>
        </p:nvPicPr>
        <p:blipFill>
          <a:blip r:embed="rId3"/>
          <a:stretch>
            <a:fillRect/>
          </a:stretch>
        </p:blipFill>
        <p:spPr>
          <a:xfrm>
            <a:off x="4310742" y="2887859"/>
            <a:ext cx="5325627" cy="271137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7859951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Lst>
  </p:timing>
</p:sld>
</file>

<file path=ppt/theme/theme1.xml><?xml version="1.0" encoding="utf-8"?>
<a:theme xmlns:a="http://schemas.openxmlformats.org/drawingml/2006/main" name="Sfaccettatura">
  <a:themeElements>
    <a:clrScheme name="Viola II">
      <a:dk1>
        <a:sysClr val="windowText" lastClr="000000"/>
      </a:dk1>
      <a:lt1>
        <a:sysClr val="window" lastClr="FFFFFF"/>
      </a:lt1>
      <a:dk2>
        <a:srgbClr val="632E62"/>
      </a:dk2>
      <a:lt2>
        <a:srgbClr val="EAE5EB"/>
      </a:lt2>
      <a:accent1>
        <a:srgbClr val="92278F"/>
      </a:accent1>
      <a:accent2>
        <a:srgbClr val="9B57D3"/>
      </a:accent2>
      <a:accent3>
        <a:srgbClr val="755DD9"/>
      </a:accent3>
      <a:accent4>
        <a:srgbClr val="665EB8"/>
      </a:accent4>
      <a:accent5>
        <a:srgbClr val="45A5ED"/>
      </a:accent5>
      <a:accent6>
        <a:srgbClr val="5982DB"/>
      </a:accent6>
      <a:hlink>
        <a:srgbClr val="0066FF"/>
      </a:hlink>
      <a:folHlink>
        <a:srgbClr val="666699"/>
      </a:folHlink>
    </a:clrScheme>
    <a:fontScheme name="Sfaccettatura">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faccettatura">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Facet</Template>
  <TotalTime>917</TotalTime>
  <Words>1669</Words>
  <Application>Microsoft Office PowerPoint</Application>
  <PresentationFormat>Widescreen</PresentationFormat>
  <Paragraphs>198</Paragraphs>
  <Slides>23</Slides>
  <Notes>9</Notes>
  <HiddenSlides>0</HiddenSlides>
  <MMClips>3</MMClips>
  <ScaleCrop>false</ScaleCrop>
  <HeadingPairs>
    <vt:vector size="6" baseType="variant">
      <vt:variant>
        <vt:lpstr>Caratteri utilizzati</vt:lpstr>
      </vt:variant>
      <vt:variant>
        <vt:i4>6</vt:i4>
      </vt:variant>
      <vt:variant>
        <vt:lpstr>Tema</vt:lpstr>
      </vt:variant>
      <vt:variant>
        <vt:i4>1</vt:i4>
      </vt:variant>
      <vt:variant>
        <vt:lpstr>Titoli diapositive</vt:lpstr>
      </vt:variant>
      <vt:variant>
        <vt:i4>23</vt:i4>
      </vt:variant>
    </vt:vector>
  </HeadingPairs>
  <TitlesOfParts>
    <vt:vector size="30" baseType="lpstr">
      <vt:lpstr>Aharoni</vt:lpstr>
      <vt:lpstr>Aptos</vt:lpstr>
      <vt:lpstr>Arial</vt:lpstr>
      <vt:lpstr>JetBrains Mono</vt:lpstr>
      <vt:lpstr>Trebuchet MS</vt:lpstr>
      <vt:lpstr>Wingdings 3</vt:lpstr>
      <vt:lpstr>Sfaccettatura</vt:lpstr>
      <vt:lpstr>Realizzazione sistema di QA basato sul framework LangChain </vt:lpstr>
      <vt:lpstr>La Richiesta</vt:lpstr>
      <vt:lpstr>Obiettivi del progetto</vt:lpstr>
      <vt:lpstr>Tecnologie Utilizzate</vt:lpstr>
      <vt:lpstr>Moduli</vt:lpstr>
      <vt:lpstr>ASR Automatic Speech Recognition</vt:lpstr>
      <vt:lpstr>NLU Natural Language Understanding</vt:lpstr>
      <vt:lpstr>Prompt per generare query (NLU)</vt:lpstr>
      <vt:lpstr>Presentazione standard di PowerPoint</vt:lpstr>
      <vt:lpstr>Memoria conversazionale [1/2] </vt:lpstr>
      <vt:lpstr>Memoria conversazionale [2/2] </vt:lpstr>
      <vt:lpstr>NLG Natural Language Generation</vt:lpstr>
      <vt:lpstr>Prompt per generare risposte (NLG)</vt:lpstr>
      <vt:lpstr>Demo (NLU-NLG)</vt:lpstr>
      <vt:lpstr>KR Knowledge Representation</vt:lpstr>
      <vt:lpstr>Gestione delle preferenze dell’utente [1/2]</vt:lpstr>
      <vt:lpstr>Gestione delle preferenze dell’utente [2/2]</vt:lpstr>
      <vt:lpstr>Come stabilire le preferenze di un Utente?</vt:lpstr>
      <vt:lpstr>Prompt per la gestione delle preferenze [1/2]</vt:lpstr>
      <vt:lpstr>Prompt per la gestione delle preferenze [2/2] </vt:lpstr>
      <vt:lpstr>TTS Text To Speech</vt:lpstr>
      <vt:lpstr>TTS Text To Speech</vt:lpstr>
      <vt:lpstr>Interfaccia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RICCARDO CONVERSO</dc:creator>
  <cp:lastModifiedBy>ANTONIO DI GERONIMO</cp:lastModifiedBy>
  <cp:revision>15</cp:revision>
  <dcterms:created xsi:type="dcterms:W3CDTF">2024-08-19T13:09:57Z</dcterms:created>
  <dcterms:modified xsi:type="dcterms:W3CDTF">2024-10-01T20:42:55Z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2ad0b24d-6422-44b0-b3de-abb3a9e8c81a_Enabled">
    <vt:lpwstr>true</vt:lpwstr>
  </property>
  <property fmtid="{D5CDD505-2E9C-101B-9397-08002B2CF9AE}" pid="3" name="MSIP_Label_2ad0b24d-6422-44b0-b3de-abb3a9e8c81a_SetDate">
    <vt:lpwstr>2024-08-19T14:18:20Z</vt:lpwstr>
  </property>
  <property fmtid="{D5CDD505-2E9C-101B-9397-08002B2CF9AE}" pid="4" name="MSIP_Label_2ad0b24d-6422-44b0-b3de-abb3a9e8c81a_Method">
    <vt:lpwstr>Standard</vt:lpwstr>
  </property>
  <property fmtid="{D5CDD505-2E9C-101B-9397-08002B2CF9AE}" pid="5" name="MSIP_Label_2ad0b24d-6422-44b0-b3de-abb3a9e8c81a_Name">
    <vt:lpwstr>defa4170-0d19-0005-0004-bc88714345d2</vt:lpwstr>
  </property>
  <property fmtid="{D5CDD505-2E9C-101B-9397-08002B2CF9AE}" pid="6" name="MSIP_Label_2ad0b24d-6422-44b0-b3de-abb3a9e8c81a_SiteId">
    <vt:lpwstr>2fcfe26a-bb62-46b0-b1e3-28f9da0c45fd</vt:lpwstr>
  </property>
  <property fmtid="{D5CDD505-2E9C-101B-9397-08002B2CF9AE}" pid="7" name="MSIP_Label_2ad0b24d-6422-44b0-b3de-abb3a9e8c81a_ActionId">
    <vt:lpwstr>94c1815c-1c99-4310-b0c5-1445ce0512c0</vt:lpwstr>
  </property>
  <property fmtid="{D5CDD505-2E9C-101B-9397-08002B2CF9AE}" pid="8" name="MSIP_Label_2ad0b24d-6422-44b0-b3de-abb3a9e8c81a_ContentBits">
    <vt:lpwstr>0</vt:lpwstr>
  </property>
</Properties>
</file>

<file path=docProps/thumbnail.jpeg>
</file>